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9" r:id="rId1"/>
  </p:sldMasterIdLst>
  <p:notesMasterIdLst>
    <p:notesMasterId r:id="rId21"/>
  </p:notesMasterIdLst>
  <p:handoutMasterIdLst>
    <p:handoutMasterId r:id="rId22"/>
  </p:handoutMasterIdLst>
  <p:sldIdLst>
    <p:sldId id="276" r:id="rId2"/>
    <p:sldId id="316" r:id="rId3"/>
    <p:sldId id="321" r:id="rId4"/>
    <p:sldId id="325" r:id="rId5"/>
    <p:sldId id="318" r:id="rId6"/>
    <p:sldId id="322" r:id="rId7"/>
    <p:sldId id="327" r:id="rId8"/>
    <p:sldId id="324" r:id="rId9"/>
    <p:sldId id="323" r:id="rId10"/>
    <p:sldId id="334" r:id="rId11"/>
    <p:sldId id="335" r:id="rId12"/>
    <p:sldId id="336" r:id="rId13"/>
    <p:sldId id="337" r:id="rId14"/>
    <p:sldId id="338" r:id="rId15"/>
    <p:sldId id="339" r:id="rId16"/>
    <p:sldId id="340" r:id="rId17"/>
    <p:sldId id="341" r:id="rId18"/>
    <p:sldId id="342" r:id="rId19"/>
    <p:sldId id="30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chaele Pride" initials="" lastIdx="1" clrIdx="0"/>
  <p:cmAuthor id="1" name="Bianca Sopoci-Belknap" initials=""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533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868" autoAdjust="0"/>
    <p:restoredTop sz="95055" autoAdjust="0"/>
  </p:normalViewPr>
  <p:slideViewPr>
    <p:cSldViewPr snapToGrid="0" snapToObjects="1">
      <p:cViewPr varScale="1">
        <p:scale>
          <a:sx n="88" d="100"/>
          <a:sy n="88" d="100"/>
        </p:scale>
        <p:origin x="1704" y="184"/>
      </p:cViewPr>
      <p:guideLst>
        <p:guide orient="horz" pos="2160"/>
        <p:guide pos="2880"/>
      </p:guideLst>
    </p:cSldViewPr>
  </p:slideViewPr>
  <p:notesTextViewPr>
    <p:cViewPr>
      <p:scale>
        <a:sx n="100" d="100"/>
        <a:sy n="100" d="100"/>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33E31F4-6E01-3146-99F5-1D0CD7C1CF95}" type="datetimeFigureOut">
              <a:rPr lang="en-US" smtClean="0"/>
              <a:t>8/15/22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DBF0160-20E5-634F-80E6-E22F52742FB7}" type="slidenum">
              <a:rPr lang="en-US" smtClean="0"/>
              <a:t>‹#›</a:t>
            </a:fld>
            <a:endParaRPr lang="en-US"/>
          </a:p>
        </p:txBody>
      </p:sp>
    </p:spTree>
    <p:extLst>
      <p:ext uri="{BB962C8B-B14F-4D97-AF65-F5344CB8AC3E}">
        <p14:creationId xmlns:p14="http://schemas.microsoft.com/office/powerpoint/2010/main" val="384103610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756241-CA1C-794B-8FF5-6D9EECB53E6F}" type="datetimeFigureOut">
              <a:rPr lang="en-US" smtClean="0"/>
              <a:t>8/15/22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DDEDBA-3CDB-F340-A5D5-E687F38811C2}" type="slidenum">
              <a:rPr lang="en-US" smtClean="0"/>
              <a:t>‹#›</a:t>
            </a:fld>
            <a:endParaRPr lang="en-US"/>
          </a:p>
        </p:txBody>
      </p:sp>
    </p:spTree>
    <p:extLst>
      <p:ext uri="{BB962C8B-B14F-4D97-AF65-F5344CB8AC3E}">
        <p14:creationId xmlns:p14="http://schemas.microsoft.com/office/powerpoint/2010/main" val="8069626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4CA4773-3153-2E46-A847-54DA3B9E6E08}" type="datetime2">
              <a:rPr lang="en-US" smtClean="0"/>
              <a:t>Monday, August 15, 2022</a:t>
            </a:fld>
            <a:endParaRPr lang="en-US"/>
          </a:p>
        </p:txBody>
      </p:sp>
      <p:sp>
        <p:nvSpPr>
          <p:cNvPr id="5" name="Footer Placeholder 4"/>
          <p:cNvSpPr>
            <a:spLocks noGrp="1"/>
          </p:cNvSpPr>
          <p:nvPr>
            <p:ph type="ftr" sz="quarter" idx="11"/>
          </p:nvPr>
        </p:nvSpPr>
        <p:spPr/>
        <p:txBody>
          <a:bodyPr/>
          <a:lstStyle/>
          <a:p>
            <a:pPr algn="r"/>
            <a:endParaRPr lang="en-US"/>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86C6F3-FD32-494A-8C8A-09AE0D896D90}" type="datetime2">
              <a:rPr lang="en-US" smtClean="0"/>
              <a:t>Monday, August 15, 2022</a:t>
            </a:fld>
            <a:endParaRPr lang="en-US"/>
          </a:p>
        </p:txBody>
      </p:sp>
      <p:sp>
        <p:nvSpPr>
          <p:cNvPr id="5" name="Footer Placeholder 4"/>
          <p:cNvSpPr>
            <a:spLocks noGrp="1"/>
          </p:cNvSpPr>
          <p:nvPr>
            <p:ph type="ftr" sz="quarter" idx="11"/>
          </p:nvPr>
        </p:nvSpPr>
        <p:spPr/>
        <p:txBody>
          <a:bodyPr/>
          <a:lstStyle/>
          <a:p>
            <a:pPr algn="r"/>
            <a:endParaRPr lang="en-US"/>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02D539-F828-134B-BF8D-044F37F26892}" type="datetime2">
              <a:rPr lang="en-US" smtClean="0"/>
              <a:t>Monday, August 15, 2022</a:t>
            </a:fld>
            <a:endParaRPr lang="en-US"/>
          </a:p>
        </p:txBody>
      </p:sp>
      <p:sp>
        <p:nvSpPr>
          <p:cNvPr id="5" name="Footer Placeholder 4"/>
          <p:cNvSpPr>
            <a:spLocks noGrp="1"/>
          </p:cNvSpPr>
          <p:nvPr>
            <p:ph type="ftr" sz="quarter" idx="11"/>
          </p:nvPr>
        </p:nvSpPr>
        <p:spPr/>
        <p:txBody>
          <a:bodyPr/>
          <a:lstStyle/>
          <a:p>
            <a:pPr algn="r"/>
            <a:endParaRPr lang="en-US"/>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0C905-A039-4B93-8B75-FCE557B2C82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2DD972-B535-4E19-903C-04368DF5DB3E}"/>
              </a:ext>
            </a:extLst>
          </p:cNvPr>
          <p:cNvSpPr>
            <a:spLocks noGrp="1"/>
          </p:cNvSpPr>
          <p:nvPr>
            <p:ph type="dt" sz="half" idx="10"/>
          </p:nvPr>
        </p:nvSpPr>
        <p:spPr/>
        <p:txBody>
          <a:bodyPr/>
          <a:lstStyle/>
          <a:p>
            <a:fld id="{651BC389-B3E6-CF4F-A40A-5E5CF20DAD8D}" type="datetime2">
              <a:rPr lang="en-US" smtClean="0"/>
              <a:t>Monday, August 15, 2022</a:t>
            </a:fld>
            <a:endParaRPr lang="en-US"/>
          </a:p>
        </p:txBody>
      </p:sp>
      <p:sp>
        <p:nvSpPr>
          <p:cNvPr id="4" name="Footer Placeholder 3">
            <a:extLst>
              <a:ext uri="{FF2B5EF4-FFF2-40B4-BE49-F238E27FC236}">
                <a16:creationId xmlns:a16="http://schemas.microsoft.com/office/drawing/2014/main" id="{FFFB62C5-6AD0-41AC-BC1D-BCBF36B87D8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F52956A-E12E-4B0A-9C66-C0BE707447AB}"/>
              </a:ext>
            </a:extLst>
          </p:cNvPr>
          <p:cNvSpPr>
            <a:spLocks noGrp="1"/>
          </p:cNvSpPr>
          <p:nvPr>
            <p:ph type="sldNum" sz="quarter" idx="12"/>
          </p:nvPr>
        </p:nvSpPr>
        <p:spPr/>
        <p:txBody>
          <a:bodyPr/>
          <a:lstStyle/>
          <a:p>
            <a:fld id="{93C8517A-5CDD-4BBF-B3D6-ED9E6CC5A972}" type="slidenum">
              <a:rPr lang="en-US" smtClean="0"/>
              <a:pPr/>
              <a:t>‹#›</a:t>
            </a:fld>
            <a:endParaRPr lang="en-US"/>
          </a:p>
        </p:txBody>
      </p:sp>
    </p:spTree>
    <p:extLst>
      <p:ext uri="{BB962C8B-B14F-4D97-AF65-F5344CB8AC3E}">
        <p14:creationId xmlns:p14="http://schemas.microsoft.com/office/powerpoint/2010/main" val="359033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EFA603-54AD-BC4A-8ABF-01238028CF5D}" type="datetime2">
              <a:rPr lang="en-US" smtClean="0"/>
              <a:t>Monday, August 15, 2022</a:t>
            </a:fld>
            <a:endParaRPr lang="en-US"/>
          </a:p>
        </p:txBody>
      </p:sp>
      <p:sp>
        <p:nvSpPr>
          <p:cNvPr id="5" name="Footer Placeholder 4"/>
          <p:cNvSpPr>
            <a:spLocks noGrp="1"/>
          </p:cNvSpPr>
          <p:nvPr>
            <p:ph type="ftr" sz="quarter" idx="11"/>
          </p:nvPr>
        </p:nvSpPr>
        <p:spPr/>
        <p:txBody>
          <a:bodyPr/>
          <a:lstStyle/>
          <a:p>
            <a:pPr algn="r"/>
            <a:endParaRPr lang="en-US"/>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CBF9A6-789B-CF4C-B29B-8B2AE67EB9C7}" type="datetime2">
              <a:rPr lang="en-US" smtClean="0"/>
              <a:t>Monday, August 15, 2022</a:t>
            </a:fld>
            <a:endParaRPr lang="en-US"/>
          </a:p>
        </p:txBody>
      </p:sp>
      <p:sp>
        <p:nvSpPr>
          <p:cNvPr id="5" name="Footer Placeholder 4"/>
          <p:cNvSpPr>
            <a:spLocks noGrp="1"/>
          </p:cNvSpPr>
          <p:nvPr>
            <p:ph type="ftr" sz="quarter" idx="11"/>
          </p:nvPr>
        </p:nvSpPr>
        <p:spPr/>
        <p:txBody>
          <a:bodyPr/>
          <a:lstStyle/>
          <a:p>
            <a:pPr algn="r"/>
            <a:endParaRPr lang="en-US"/>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B94DA7E-A748-B249-B1DE-C2F32BAF6F38}" type="datetime2">
              <a:rPr lang="en-US" smtClean="0"/>
              <a:t>Monday, August 15, 2022</a:t>
            </a:fld>
            <a:endParaRPr lang="en-US"/>
          </a:p>
        </p:txBody>
      </p:sp>
      <p:sp>
        <p:nvSpPr>
          <p:cNvPr id="6" name="Footer Placeholder 5"/>
          <p:cNvSpPr>
            <a:spLocks noGrp="1"/>
          </p:cNvSpPr>
          <p:nvPr>
            <p:ph type="ftr" sz="quarter" idx="11"/>
          </p:nvPr>
        </p:nvSpPr>
        <p:spPr/>
        <p:txBody>
          <a:bodyPr/>
          <a:lstStyle/>
          <a:p>
            <a:pPr algn="r"/>
            <a:endParaRPr lang="en-US"/>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7A2D95-C5AF-EA47-A0D1-938A6FB86529}" type="datetime2">
              <a:rPr lang="en-US" smtClean="0"/>
              <a:t>Monday, August 15, 2022</a:t>
            </a:fld>
            <a:endParaRPr lang="en-US"/>
          </a:p>
        </p:txBody>
      </p:sp>
      <p:sp>
        <p:nvSpPr>
          <p:cNvPr id="8" name="Footer Placeholder 7"/>
          <p:cNvSpPr>
            <a:spLocks noGrp="1"/>
          </p:cNvSpPr>
          <p:nvPr>
            <p:ph type="ftr" sz="quarter" idx="11"/>
          </p:nvPr>
        </p:nvSpPr>
        <p:spPr/>
        <p:txBody>
          <a:bodyPr/>
          <a:lstStyle/>
          <a:p>
            <a:pPr algn="r"/>
            <a:endParaRPr lang="en-US"/>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52FB5A8-321D-A94F-B1AE-C6664AC6E93A}" type="datetime2">
              <a:rPr lang="en-US" smtClean="0"/>
              <a:t>Monday, August 15, 2022</a:t>
            </a:fld>
            <a:endParaRPr lang="en-US"/>
          </a:p>
        </p:txBody>
      </p:sp>
      <p:sp>
        <p:nvSpPr>
          <p:cNvPr id="4" name="Footer Placeholder 3"/>
          <p:cNvSpPr>
            <a:spLocks noGrp="1"/>
          </p:cNvSpPr>
          <p:nvPr>
            <p:ph type="ftr" sz="quarter" idx="11"/>
          </p:nvPr>
        </p:nvSpPr>
        <p:spPr/>
        <p:txBody>
          <a:bodyPr/>
          <a:lstStyle/>
          <a:p>
            <a:pPr algn="r"/>
            <a:endParaRPr lang="en-US"/>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EE54E3-092C-1142-B787-3EA3CED9E04A}" type="datetime2">
              <a:rPr lang="en-US" smtClean="0"/>
              <a:t>Monday, August 15, 2022</a:t>
            </a:fld>
            <a:endParaRPr lang="en-US"/>
          </a:p>
        </p:txBody>
      </p:sp>
      <p:sp>
        <p:nvSpPr>
          <p:cNvPr id="3" name="Footer Placeholder 2"/>
          <p:cNvSpPr>
            <a:spLocks noGrp="1"/>
          </p:cNvSpPr>
          <p:nvPr>
            <p:ph type="ftr" sz="quarter" idx="11"/>
          </p:nvPr>
        </p:nvSpPr>
        <p:spPr/>
        <p:txBody>
          <a:bodyPr/>
          <a:lstStyle/>
          <a:p>
            <a:pPr algn="r"/>
            <a:endParaRPr lang="en-US"/>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ADFA90-AC86-FF47-AA7C-60DFE978F0D0}" type="datetime2">
              <a:rPr lang="en-US" smtClean="0"/>
              <a:t>Monday, August 15, 2022</a:t>
            </a:fld>
            <a:endParaRPr lang="en-US"/>
          </a:p>
        </p:txBody>
      </p:sp>
      <p:sp>
        <p:nvSpPr>
          <p:cNvPr id="6" name="Footer Placeholder 5"/>
          <p:cNvSpPr>
            <a:spLocks noGrp="1"/>
          </p:cNvSpPr>
          <p:nvPr>
            <p:ph type="ftr" sz="quarter" idx="11"/>
          </p:nvPr>
        </p:nvSpPr>
        <p:spPr/>
        <p:txBody>
          <a:bodyPr/>
          <a:lstStyle/>
          <a:p>
            <a:pPr algn="r"/>
            <a:endParaRPr lang="en-US"/>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AD62C9-2512-4043-8F5E-E0B95C7BACFA}" type="datetime2">
              <a:rPr lang="en-US" smtClean="0"/>
              <a:t>Monday, August 15, 2022</a:t>
            </a:fld>
            <a:endParaRPr lang="en-US"/>
          </a:p>
        </p:txBody>
      </p:sp>
      <p:sp>
        <p:nvSpPr>
          <p:cNvPr id="6" name="Footer Placeholder 5"/>
          <p:cNvSpPr>
            <a:spLocks noGrp="1"/>
          </p:cNvSpPr>
          <p:nvPr>
            <p:ph type="ftr" sz="quarter" idx="11"/>
          </p:nvPr>
        </p:nvSpPr>
        <p:spPr/>
        <p:txBody>
          <a:bodyPr/>
          <a:lstStyle/>
          <a:p>
            <a:pPr algn="r"/>
            <a:endParaRPr lang="en-US"/>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310CDC6-EB31-7B40-A898-81AA40469A67}" type="datetime2">
              <a:rPr lang="en-US" smtClean="0"/>
              <a:t>Monday, August 15, 2022</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000" r:id="rId1"/>
    <p:sldLayoutId id="2147484001" r:id="rId2"/>
    <p:sldLayoutId id="2147484002" r:id="rId3"/>
    <p:sldLayoutId id="2147484003" r:id="rId4"/>
    <p:sldLayoutId id="2147484004" r:id="rId5"/>
    <p:sldLayoutId id="2147484005" r:id="rId6"/>
    <p:sldLayoutId id="2147484006" r:id="rId7"/>
    <p:sldLayoutId id="2147484007" r:id="rId8"/>
    <p:sldLayoutId id="2147484008" r:id="rId9"/>
    <p:sldLayoutId id="2147484009" r:id="rId10"/>
    <p:sldLayoutId id="2147484010" r:id="rId11"/>
    <p:sldLayoutId id="2147484011" r:id="rId12"/>
  </p:sldLayoutIdLst>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hyperlink" Target="http://www.midtowndistrictsantafe.org/" TargetMode="External"/><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2" Type="http://schemas.openxmlformats.org/officeDocument/2006/relationships/hyperlink" Target="http://www.midtowndistrictsantafe.or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672668" y="6342888"/>
            <a:ext cx="3445414" cy="493012"/>
          </a:xfrm>
        </p:spPr>
        <p:txBody>
          <a:bodyPr>
            <a:noAutofit/>
          </a:bodyPr>
          <a:lstStyle/>
          <a:p>
            <a:pPr algn="r"/>
            <a:r>
              <a:rPr lang="en-US" sz="1200" b="1" dirty="0"/>
              <a:t>Progress Report</a:t>
            </a:r>
          </a:p>
          <a:p>
            <a:pPr algn="r"/>
            <a:r>
              <a:rPr lang="en-US" sz="1200" dirty="0"/>
              <a:t>August 17, 2022</a:t>
            </a:r>
          </a:p>
          <a:p>
            <a:endParaRPr lang="en-US" sz="1200" dirty="0"/>
          </a:p>
        </p:txBody>
      </p:sp>
      <p:sp>
        <p:nvSpPr>
          <p:cNvPr id="4" name="Slide Number Placeholder 3"/>
          <p:cNvSpPr>
            <a:spLocks noGrp="1"/>
          </p:cNvSpPr>
          <p:nvPr>
            <p:ph type="sldNum" sz="quarter" idx="12"/>
          </p:nvPr>
        </p:nvSpPr>
        <p:spPr>
          <a:xfrm>
            <a:off x="7619732" y="18288"/>
            <a:ext cx="1373637" cy="329184"/>
          </a:xfrm>
        </p:spPr>
        <p:txBody>
          <a:bodyPr/>
          <a:lstStyle/>
          <a:p>
            <a:fld id="{0CFEC368-1D7A-4F81-ABF6-AE0E36BAF64C}" type="slidenum">
              <a:rPr lang="en-US" smtClean="0"/>
              <a:pPr/>
              <a:t>1</a:t>
            </a:fld>
            <a:endParaRPr lang="en-US" dirty="0"/>
          </a:p>
        </p:txBody>
      </p:sp>
      <p:pic>
        <p:nvPicPr>
          <p:cNvPr id="6" name="Picture 5" descr="SFAI Exterior_0.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943816" y="3583262"/>
            <a:ext cx="5248283" cy="2624142"/>
          </a:xfrm>
          <a:prstGeom prst="rect">
            <a:avLst/>
          </a:prstGeom>
        </p:spPr>
      </p:pic>
      <p:sp>
        <p:nvSpPr>
          <p:cNvPr id="7" name="Rectangle 6">
            <a:extLst>
              <a:ext uri="{FF2B5EF4-FFF2-40B4-BE49-F238E27FC236}">
                <a16:creationId xmlns:a16="http://schemas.microsoft.com/office/drawing/2014/main" id="{FB1EEB49-534D-4E11-A3A7-93855D02FDC5}"/>
              </a:ext>
            </a:extLst>
          </p:cNvPr>
          <p:cNvSpPr/>
          <p:nvPr/>
        </p:nvSpPr>
        <p:spPr>
          <a:xfrm>
            <a:off x="76200" y="6077824"/>
            <a:ext cx="1524000" cy="6803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logo.gif"/>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85800" y="916604"/>
            <a:ext cx="7772400" cy="1930988"/>
          </a:xfrm>
          <a:prstGeom prst="rect">
            <a:avLst/>
          </a:prstGeom>
        </p:spPr>
      </p:pic>
    </p:spTree>
    <p:extLst>
      <p:ext uri="{BB962C8B-B14F-4D97-AF65-F5344CB8AC3E}">
        <p14:creationId xmlns:p14="http://schemas.microsoft.com/office/powerpoint/2010/main" val="1227578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F7D30-44AD-CF4E-7FF8-9164E392E543}"/>
              </a:ext>
            </a:extLst>
          </p:cNvPr>
          <p:cNvSpPr>
            <a:spLocks noGrp="1"/>
          </p:cNvSpPr>
          <p:nvPr>
            <p:ph type="title"/>
          </p:nvPr>
        </p:nvSpPr>
        <p:spPr>
          <a:xfrm>
            <a:off x="457200" y="459258"/>
            <a:ext cx="8229600" cy="990600"/>
          </a:xfrm>
        </p:spPr>
        <p:txBody>
          <a:bodyPr>
            <a:normAutofit/>
          </a:bodyPr>
          <a:lstStyle/>
          <a:p>
            <a:r>
              <a:rPr lang="en-US" dirty="0"/>
              <a:t>Community Development Plan</a:t>
            </a:r>
          </a:p>
        </p:txBody>
      </p:sp>
      <p:sp>
        <p:nvSpPr>
          <p:cNvPr id="4" name="Slide Number Placeholder 3">
            <a:extLst>
              <a:ext uri="{FF2B5EF4-FFF2-40B4-BE49-F238E27FC236}">
                <a16:creationId xmlns:a16="http://schemas.microsoft.com/office/drawing/2014/main" id="{9831BB55-9BF2-6B5C-A310-2D50FDF7EDE4}"/>
              </a:ext>
            </a:extLst>
          </p:cNvPr>
          <p:cNvSpPr>
            <a:spLocks noGrp="1"/>
          </p:cNvSpPr>
          <p:nvPr>
            <p:ph type="sldNum" sz="quarter" idx="12"/>
          </p:nvPr>
        </p:nvSpPr>
        <p:spPr/>
        <p:txBody>
          <a:bodyPr/>
          <a:lstStyle/>
          <a:p>
            <a:fld id="{93C8517A-5CDD-4BBF-B3D6-ED9E6CC5A972}" type="slidenum">
              <a:rPr lang="en-US" smtClean="0"/>
              <a:pPr/>
              <a:t>10</a:t>
            </a:fld>
            <a:endParaRPr lang="en-US"/>
          </a:p>
        </p:txBody>
      </p:sp>
      <p:sp>
        <p:nvSpPr>
          <p:cNvPr id="6" name="TextBox 5">
            <a:extLst>
              <a:ext uri="{FF2B5EF4-FFF2-40B4-BE49-F238E27FC236}">
                <a16:creationId xmlns:a16="http://schemas.microsoft.com/office/drawing/2014/main" id="{D7D5FF9C-F8F2-B026-EBB1-5DF6ECF9B643}"/>
              </a:ext>
            </a:extLst>
          </p:cNvPr>
          <p:cNvSpPr txBox="1"/>
          <p:nvPr/>
        </p:nvSpPr>
        <p:spPr>
          <a:xfrm>
            <a:off x="4188935" y="1396309"/>
            <a:ext cx="4547293" cy="4801314"/>
          </a:xfrm>
          <a:prstGeom prst="rect">
            <a:avLst/>
          </a:prstGeom>
          <a:noFill/>
          <a:ln w="12700">
            <a:solidFill>
              <a:schemeClr val="tx1"/>
            </a:solidFill>
          </a:ln>
        </p:spPr>
        <p:txBody>
          <a:bodyPr wrap="square" rtlCol="0">
            <a:spAutoFit/>
          </a:bodyPr>
          <a:lstStyle/>
          <a:p>
            <a:r>
              <a:rPr lang="en-US" b="1" dirty="0"/>
              <a:t>Sustainable and Equitable Development</a:t>
            </a:r>
          </a:p>
          <a:p>
            <a:endParaRPr lang="en-US" sz="1600" dirty="0"/>
          </a:p>
          <a:p>
            <a:r>
              <a:rPr lang="en-US" sz="1600" dirty="0"/>
              <a:t>Four Pillars of Sustainable Development</a:t>
            </a:r>
          </a:p>
          <a:p>
            <a:pPr marL="742950" lvl="1" indent="-285750">
              <a:buFont typeface="Arial" panose="020B0604020202020204" pitchFamily="34" charset="0"/>
              <a:buChar char="•"/>
            </a:pPr>
            <a:r>
              <a:rPr lang="en-US" sz="1600" b="1" dirty="0">
                <a:solidFill>
                  <a:srgbClr val="D2533C"/>
                </a:solidFill>
                <a:highlight>
                  <a:srgbClr val="FFFF00"/>
                </a:highlight>
              </a:rPr>
              <a:t>Equity</a:t>
            </a:r>
          </a:p>
          <a:p>
            <a:pPr marL="742950" lvl="1" indent="-285750">
              <a:buFont typeface="Arial" panose="020B0604020202020204" pitchFamily="34" charset="0"/>
              <a:buChar char="•"/>
            </a:pPr>
            <a:r>
              <a:rPr lang="en-US" sz="1600" b="1" dirty="0">
                <a:solidFill>
                  <a:srgbClr val="D2533C"/>
                </a:solidFill>
                <a:highlight>
                  <a:srgbClr val="FFFF00"/>
                </a:highlight>
              </a:rPr>
              <a:t>Environment</a:t>
            </a:r>
          </a:p>
          <a:p>
            <a:pPr marL="742950" lvl="1" indent="-285750">
              <a:buFont typeface="Arial" panose="020B0604020202020204" pitchFamily="34" charset="0"/>
              <a:buChar char="•"/>
            </a:pPr>
            <a:r>
              <a:rPr lang="en-US" sz="1600" b="1" dirty="0">
                <a:solidFill>
                  <a:srgbClr val="D2533C"/>
                </a:solidFill>
                <a:highlight>
                  <a:srgbClr val="FFFF00"/>
                </a:highlight>
              </a:rPr>
              <a:t>Economic</a:t>
            </a:r>
          </a:p>
          <a:p>
            <a:pPr marL="742950" lvl="1" indent="-285750">
              <a:buFont typeface="Arial" panose="020B0604020202020204" pitchFamily="34" charset="0"/>
              <a:buChar char="•"/>
            </a:pPr>
            <a:r>
              <a:rPr lang="en-US" sz="1600" b="1" dirty="0">
                <a:solidFill>
                  <a:srgbClr val="D2533C"/>
                </a:solidFill>
                <a:highlight>
                  <a:srgbClr val="FFFF00"/>
                </a:highlight>
              </a:rPr>
              <a:t>Culture</a:t>
            </a:r>
          </a:p>
          <a:p>
            <a:endParaRPr lang="en-US" sz="1600" dirty="0"/>
          </a:p>
          <a:p>
            <a:r>
              <a:rPr lang="en-US" sz="1600" dirty="0"/>
              <a:t>Requirements and priorities for development will be established in the Community Development Plan and will be incorporated in RFPs as land and buildings are sold or leased.</a:t>
            </a:r>
          </a:p>
          <a:p>
            <a:endParaRPr lang="en-US" sz="1600" dirty="0"/>
          </a:p>
          <a:p>
            <a:r>
              <a:rPr lang="en-US" sz="1600" dirty="0"/>
              <a:t>Developers and Owners will be required to adhere to policies set forth in the Community Development Plan through Development and Disposition Agreements.</a:t>
            </a:r>
          </a:p>
          <a:p>
            <a:endParaRPr lang="en-US" sz="1600"/>
          </a:p>
          <a:p>
            <a:endParaRPr lang="en-US" sz="1600" dirty="0"/>
          </a:p>
        </p:txBody>
      </p:sp>
      <p:sp>
        <p:nvSpPr>
          <p:cNvPr id="8" name="TextBox 7">
            <a:extLst>
              <a:ext uri="{FF2B5EF4-FFF2-40B4-BE49-F238E27FC236}">
                <a16:creationId xmlns:a16="http://schemas.microsoft.com/office/drawing/2014/main" id="{595E30B9-B80B-7670-494B-F39F31E94F09}"/>
              </a:ext>
            </a:extLst>
          </p:cNvPr>
          <p:cNvSpPr txBox="1"/>
          <p:nvPr/>
        </p:nvSpPr>
        <p:spPr>
          <a:xfrm>
            <a:off x="506629" y="1383952"/>
            <a:ext cx="3249826" cy="5355312"/>
          </a:xfrm>
          <a:prstGeom prst="rect">
            <a:avLst/>
          </a:prstGeom>
          <a:solidFill>
            <a:schemeClr val="tx1">
              <a:lumMod val="75000"/>
              <a:lumOff val="25000"/>
            </a:schemeClr>
          </a:solidFill>
        </p:spPr>
        <p:txBody>
          <a:bodyPr wrap="square" rtlCol="0">
            <a:spAutoFit/>
          </a:bodyPr>
          <a:lstStyle/>
          <a:p>
            <a:r>
              <a:rPr lang="en-US" b="1" dirty="0">
                <a:solidFill>
                  <a:schemeClr val="bg1"/>
                </a:solidFill>
              </a:rPr>
              <a:t>Why? </a:t>
            </a:r>
            <a:r>
              <a:rPr lang="en-US" b="1" dirty="0">
                <a:solidFill>
                  <a:srgbClr val="D2533C"/>
                </a:solidFill>
                <a:highlight>
                  <a:srgbClr val="FFFF00"/>
                </a:highlight>
              </a:rPr>
              <a:t>It establishes policy</a:t>
            </a:r>
          </a:p>
          <a:p>
            <a:endParaRPr lang="en-US" dirty="0">
              <a:solidFill>
                <a:schemeClr val="bg1"/>
              </a:solidFill>
            </a:endParaRPr>
          </a:p>
          <a:p>
            <a:r>
              <a:rPr lang="en-US" dirty="0">
                <a:solidFill>
                  <a:schemeClr val="bg1"/>
                </a:solidFill>
              </a:rPr>
              <a:t>Through the public engagement effort, people envisioned more than land use goals and design standards for the redevelopment of Midtown. </a:t>
            </a:r>
          </a:p>
          <a:p>
            <a:endParaRPr lang="en-US" dirty="0">
              <a:solidFill>
                <a:schemeClr val="bg1"/>
              </a:solidFill>
            </a:endParaRPr>
          </a:p>
          <a:p>
            <a:r>
              <a:rPr lang="en-US" dirty="0">
                <a:solidFill>
                  <a:schemeClr val="bg1"/>
                </a:solidFill>
              </a:rPr>
              <a:t>People voiced community and public objectives for the redevelopment of Midtown.</a:t>
            </a:r>
          </a:p>
          <a:p>
            <a:endParaRPr lang="en-US" dirty="0">
              <a:solidFill>
                <a:schemeClr val="bg1"/>
              </a:solidFill>
            </a:endParaRPr>
          </a:p>
          <a:p>
            <a:r>
              <a:rPr lang="en-US" dirty="0">
                <a:solidFill>
                  <a:schemeClr val="bg1"/>
                </a:solidFill>
              </a:rPr>
              <a:t>The Midtown Community Development Plan puts policy into action as development plans are implemented.</a:t>
            </a:r>
          </a:p>
          <a:p>
            <a:endParaRPr lang="en-US"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3654754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F7D30-44AD-CF4E-7FF8-9164E392E543}"/>
              </a:ext>
            </a:extLst>
          </p:cNvPr>
          <p:cNvSpPr>
            <a:spLocks noGrp="1"/>
          </p:cNvSpPr>
          <p:nvPr>
            <p:ph type="title"/>
          </p:nvPr>
        </p:nvSpPr>
        <p:spPr>
          <a:xfrm>
            <a:off x="457200" y="459258"/>
            <a:ext cx="8229600" cy="990600"/>
          </a:xfrm>
        </p:spPr>
        <p:txBody>
          <a:bodyPr>
            <a:normAutofit/>
          </a:bodyPr>
          <a:lstStyle/>
          <a:p>
            <a:r>
              <a:rPr lang="en-US" dirty="0"/>
              <a:t>Community Development Plan</a:t>
            </a:r>
          </a:p>
        </p:txBody>
      </p:sp>
      <p:sp>
        <p:nvSpPr>
          <p:cNvPr id="4" name="Slide Number Placeholder 3">
            <a:extLst>
              <a:ext uri="{FF2B5EF4-FFF2-40B4-BE49-F238E27FC236}">
                <a16:creationId xmlns:a16="http://schemas.microsoft.com/office/drawing/2014/main" id="{9831BB55-9BF2-6B5C-A310-2D50FDF7EDE4}"/>
              </a:ext>
            </a:extLst>
          </p:cNvPr>
          <p:cNvSpPr>
            <a:spLocks noGrp="1"/>
          </p:cNvSpPr>
          <p:nvPr>
            <p:ph type="sldNum" sz="quarter" idx="12"/>
          </p:nvPr>
        </p:nvSpPr>
        <p:spPr/>
        <p:txBody>
          <a:bodyPr/>
          <a:lstStyle/>
          <a:p>
            <a:fld id="{93C8517A-5CDD-4BBF-B3D6-ED9E6CC5A972}" type="slidenum">
              <a:rPr lang="en-US" smtClean="0"/>
              <a:pPr/>
              <a:t>11</a:t>
            </a:fld>
            <a:endParaRPr lang="en-US"/>
          </a:p>
        </p:txBody>
      </p:sp>
      <p:sp>
        <p:nvSpPr>
          <p:cNvPr id="6" name="TextBox 5">
            <a:extLst>
              <a:ext uri="{FF2B5EF4-FFF2-40B4-BE49-F238E27FC236}">
                <a16:creationId xmlns:a16="http://schemas.microsoft.com/office/drawing/2014/main" id="{D7D5FF9C-F8F2-B026-EBB1-5DF6ECF9B643}"/>
              </a:ext>
            </a:extLst>
          </p:cNvPr>
          <p:cNvSpPr txBox="1"/>
          <p:nvPr/>
        </p:nvSpPr>
        <p:spPr>
          <a:xfrm>
            <a:off x="4188935" y="1396309"/>
            <a:ext cx="4547293" cy="4401205"/>
          </a:xfrm>
          <a:prstGeom prst="rect">
            <a:avLst/>
          </a:prstGeom>
          <a:noFill/>
          <a:ln w="12700">
            <a:solidFill>
              <a:schemeClr val="tx1"/>
            </a:solidFill>
          </a:ln>
        </p:spPr>
        <p:txBody>
          <a:bodyPr wrap="square" rtlCol="0">
            <a:spAutoFit/>
          </a:bodyPr>
          <a:lstStyle/>
          <a:p>
            <a:r>
              <a:rPr lang="en-US" sz="1400" b="1" dirty="0"/>
              <a:t>Housing Affordability</a:t>
            </a:r>
          </a:p>
          <a:p>
            <a:pPr marL="285750" indent="-285750">
              <a:buFont typeface="Arial"/>
              <a:buChar char="•"/>
            </a:pPr>
            <a:r>
              <a:rPr lang="en-US" sz="1400" dirty="0"/>
              <a:t>Housing Choices</a:t>
            </a:r>
          </a:p>
          <a:p>
            <a:pPr marL="285750" indent="-285750">
              <a:buFont typeface="Arial"/>
              <a:buChar char="•"/>
            </a:pPr>
            <a:r>
              <a:rPr lang="en-US" sz="1400" dirty="0"/>
              <a:t>Housing needs and priorities</a:t>
            </a:r>
          </a:p>
          <a:p>
            <a:pPr marL="285750" indent="-285750">
              <a:buFont typeface="Arial"/>
              <a:buChar char="•"/>
            </a:pPr>
            <a:r>
              <a:rPr lang="en-US" sz="1400" dirty="0"/>
              <a:t>Types of tenure </a:t>
            </a:r>
            <a:r>
              <a:rPr lang="mr-IN" sz="1400" dirty="0"/>
              <a:t>–</a:t>
            </a:r>
            <a:r>
              <a:rPr lang="en-US" sz="1400" dirty="0"/>
              <a:t> ownership, rental, land trust</a:t>
            </a:r>
          </a:p>
          <a:p>
            <a:endParaRPr lang="en-US" sz="1400" dirty="0"/>
          </a:p>
          <a:p>
            <a:r>
              <a:rPr lang="en-US" sz="1400" b="1" dirty="0"/>
              <a:t>Building Capacity</a:t>
            </a:r>
          </a:p>
          <a:p>
            <a:pPr marL="285750" indent="-285750">
              <a:buFont typeface="Arial"/>
              <a:buChar char="•"/>
            </a:pPr>
            <a:r>
              <a:rPr lang="en-US" sz="1400" dirty="0"/>
              <a:t>Develop local capacity for community-based approaches to housing and neighborhood development</a:t>
            </a:r>
          </a:p>
          <a:p>
            <a:endParaRPr lang="en-US" sz="1400" dirty="0"/>
          </a:p>
          <a:p>
            <a:r>
              <a:rPr lang="en-US" sz="1400" b="1" dirty="0"/>
              <a:t>Neighborhood Stabilization</a:t>
            </a:r>
          </a:p>
          <a:p>
            <a:pPr marL="285750" indent="-285750">
              <a:buFont typeface="Arial"/>
              <a:buChar char="•"/>
            </a:pPr>
            <a:r>
              <a:rPr lang="en-US" sz="1400" dirty="0"/>
              <a:t>Anti-Displacement</a:t>
            </a:r>
          </a:p>
          <a:p>
            <a:pPr marL="285750" indent="-285750">
              <a:buFont typeface="Arial"/>
              <a:buChar char="•"/>
            </a:pPr>
            <a:r>
              <a:rPr lang="en-US" sz="1400" dirty="0"/>
              <a:t>Neighborhood Stabilization Plan (adjacent neighborhoods </a:t>
            </a:r>
            <a:r>
              <a:rPr lang="mr-IN" sz="1400" dirty="0"/>
              <a:t>–</a:t>
            </a:r>
            <a:r>
              <a:rPr lang="en-US" sz="1400" dirty="0"/>
              <a:t> city commitment)</a:t>
            </a:r>
          </a:p>
          <a:p>
            <a:pPr marL="285750" indent="-285750">
              <a:buFont typeface="Arial"/>
              <a:buChar char="•"/>
            </a:pPr>
            <a:r>
              <a:rPr lang="en-US" sz="1400" dirty="0"/>
              <a:t>Development without Displacement Overlay District - acknowledge and address impacts of development on adjacent low-income neighborhood</a:t>
            </a:r>
          </a:p>
          <a:p>
            <a:endParaRPr lang="en-US" sz="1400" dirty="0"/>
          </a:p>
          <a:p>
            <a:endParaRPr lang="en-US" sz="1400" dirty="0"/>
          </a:p>
          <a:p>
            <a:endParaRPr lang="en-US" sz="1400" dirty="0"/>
          </a:p>
        </p:txBody>
      </p:sp>
      <p:sp>
        <p:nvSpPr>
          <p:cNvPr id="8" name="TextBox 7">
            <a:extLst>
              <a:ext uri="{FF2B5EF4-FFF2-40B4-BE49-F238E27FC236}">
                <a16:creationId xmlns:a16="http://schemas.microsoft.com/office/drawing/2014/main" id="{595E30B9-B80B-7670-494B-F39F31E94F09}"/>
              </a:ext>
            </a:extLst>
          </p:cNvPr>
          <p:cNvSpPr txBox="1"/>
          <p:nvPr/>
        </p:nvSpPr>
        <p:spPr>
          <a:xfrm>
            <a:off x="506629" y="1383952"/>
            <a:ext cx="3249826" cy="3139321"/>
          </a:xfrm>
          <a:prstGeom prst="rect">
            <a:avLst/>
          </a:prstGeom>
          <a:solidFill>
            <a:schemeClr val="tx1">
              <a:lumMod val="75000"/>
              <a:lumOff val="25000"/>
            </a:schemeClr>
          </a:solidFill>
        </p:spPr>
        <p:txBody>
          <a:bodyPr wrap="square" rtlCol="0">
            <a:spAutoFit/>
          </a:bodyPr>
          <a:lstStyle/>
          <a:p>
            <a:endParaRPr lang="en-US" b="1" dirty="0">
              <a:solidFill>
                <a:srgbClr val="D2533C"/>
              </a:solidFill>
              <a:highlight>
                <a:srgbClr val="FFFF00"/>
              </a:highlight>
            </a:endParaRPr>
          </a:p>
          <a:p>
            <a:r>
              <a:rPr lang="en-US" b="1" dirty="0">
                <a:solidFill>
                  <a:srgbClr val="D2533C"/>
                </a:solidFill>
                <a:highlight>
                  <a:srgbClr val="FFFF00"/>
                </a:highlight>
              </a:rPr>
              <a:t>EQUITY</a:t>
            </a:r>
          </a:p>
          <a:p>
            <a:r>
              <a:rPr lang="en-US" b="1" dirty="0">
                <a:solidFill>
                  <a:schemeClr val="bg1"/>
                </a:solidFill>
              </a:rPr>
              <a:t>COMMUNITY DEVELOPMENT</a:t>
            </a:r>
          </a:p>
          <a:p>
            <a:endParaRPr lang="en-US" dirty="0">
              <a:solidFill>
                <a:schemeClr val="bg1"/>
              </a:solidFill>
            </a:endParaRPr>
          </a:p>
          <a:p>
            <a:endParaRPr lang="en-US" dirty="0">
              <a:solidFill>
                <a:schemeClr val="bg1"/>
              </a:solidFill>
            </a:endParaRPr>
          </a:p>
          <a:p>
            <a:r>
              <a:rPr lang="en-US" dirty="0">
                <a:solidFill>
                  <a:schemeClr val="bg1"/>
                </a:solidFill>
              </a:rPr>
              <a:t>Promote, Support, and Facilitate community health, stability, and well being</a:t>
            </a:r>
          </a:p>
          <a:p>
            <a:endParaRPr lang="en-US"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1533205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F7D30-44AD-CF4E-7FF8-9164E392E543}"/>
              </a:ext>
            </a:extLst>
          </p:cNvPr>
          <p:cNvSpPr>
            <a:spLocks noGrp="1"/>
          </p:cNvSpPr>
          <p:nvPr>
            <p:ph type="title"/>
          </p:nvPr>
        </p:nvSpPr>
        <p:spPr>
          <a:xfrm>
            <a:off x="457200" y="459258"/>
            <a:ext cx="8229600" cy="990600"/>
          </a:xfrm>
        </p:spPr>
        <p:txBody>
          <a:bodyPr>
            <a:normAutofit/>
          </a:bodyPr>
          <a:lstStyle/>
          <a:p>
            <a:r>
              <a:rPr lang="en-US" dirty="0"/>
              <a:t>Community Development Plan</a:t>
            </a:r>
          </a:p>
        </p:txBody>
      </p:sp>
      <p:sp>
        <p:nvSpPr>
          <p:cNvPr id="4" name="Slide Number Placeholder 3">
            <a:extLst>
              <a:ext uri="{FF2B5EF4-FFF2-40B4-BE49-F238E27FC236}">
                <a16:creationId xmlns:a16="http://schemas.microsoft.com/office/drawing/2014/main" id="{9831BB55-9BF2-6B5C-A310-2D50FDF7EDE4}"/>
              </a:ext>
            </a:extLst>
          </p:cNvPr>
          <p:cNvSpPr>
            <a:spLocks noGrp="1"/>
          </p:cNvSpPr>
          <p:nvPr>
            <p:ph type="sldNum" sz="quarter" idx="12"/>
          </p:nvPr>
        </p:nvSpPr>
        <p:spPr/>
        <p:txBody>
          <a:bodyPr/>
          <a:lstStyle/>
          <a:p>
            <a:fld id="{93C8517A-5CDD-4BBF-B3D6-ED9E6CC5A972}" type="slidenum">
              <a:rPr lang="en-US" smtClean="0"/>
              <a:pPr/>
              <a:t>12</a:t>
            </a:fld>
            <a:endParaRPr lang="en-US"/>
          </a:p>
        </p:txBody>
      </p:sp>
      <p:sp>
        <p:nvSpPr>
          <p:cNvPr id="6" name="TextBox 5">
            <a:extLst>
              <a:ext uri="{FF2B5EF4-FFF2-40B4-BE49-F238E27FC236}">
                <a16:creationId xmlns:a16="http://schemas.microsoft.com/office/drawing/2014/main" id="{D7D5FF9C-F8F2-B026-EBB1-5DF6ECF9B643}"/>
              </a:ext>
            </a:extLst>
          </p:cNvPr>
          <p:cNvSpPr txBox="1"/>
          <p:nvPr/>
        </p:nvSpPr>
        <p:spPr>
          <a:xfrm>
            <a:off x="4188935" y="1396309"/>
            <a:ext cx="4547293" cy="5262979"/>
          </a:xfrm>
          <a:prstGeom prst="rect">
            <a:avLst/>
          </a:prstGeom>
          <a:noFill/>
          <a:ln w="12700">
            <a:solidFill>
              <a:schemeClr val="tx1"/>
            </a:solidFill>
          </a:ln>
        </p:spPr>
        <p:txBody>
          <a:bodyPr wrap="square" rtlCol="0">
            <a:spAutoFit/>
          </a:bodyPr>
          <a:lstStyle/>
          <a:p>
            <a:r>
              <a:rPr lang="en-US" sz="1400" b="1" dirty="0"/>
              <a:t>Infrastructure</a:t>
            </a:r>
          </a:p>
          <a:p>
            <a:pPr marL="285750" indent="-285750">
              <a:buFont typeface="Arial"/>
              <a:buChar char="•"/>
            </a:pPr>
            <a:r>
              <a:rPr lang="en-US" sz="1400" dirty="0"/>
              <a:t>Site resiliency and regeneration</a:t>
            </a:r>
          </a:p>
          <a:p>
            <a:pPr marL="285750" indent="-285750">
              <a:buFont typeface="Arial"/>
              <a:buChar char="•"/>
            </a:pPr>
            <a:r>
              <a:rPr lang="en-US" sz="1400" dirty="0"/>
              <a:t>Water management </a:t>
            </a:r>
            <a:r>
              <a:rPr lang="mr-IN" sz="1400" dirty="0"/>
              <a:t>–</a:t>
            </a:r>
            <a:r>
              <a:rPr lang="en-US" sz="1400" dirty="0"/>
              <a:t> retention and detention</a:t>
            </a:r>
          </a:p>
          <a:p>
            <a:pPr marL="285750" indent="-285750">
              <a:buFont typeface="Arial"/>
              <a:buChar char="•"/>
            </a:pPr>
            <a:r>
              <a:rPr lang="en-US" sz="1400" dirty="0"/>
              <a:t>Street Designs and Biophilia </a:t>
            </a:r>
            <a:r>
              <a:rPr lang="en-US" sz="1400" i="1" dirty="0"/>
              <a:t>(connecting people to nature)</a:t>
            </a:r>
          </a:p>
          <a:p>
            <a:endParaRPr lang="en-US" sz="1400" dirty="0"/>
          </a:p>
          <a:p>
            <a:r>
              <a:rPr lang="en-US" sz="1400" b="1" dirty="0"/>
              <a:t>Street and Block Networks</a:t>
            </a:r>
          </a:p>
          <a:p>
            <a:pPr marL="285750" indent="-285750">
              <a:buFont typeface="Arial"/>
              <a:buChar char="•"/>
            </a:pPr>
            <a:r>
              <a:rPr lang="en-US" sz="1400" dirty="0"/>
              <a:t>Circulation and Connectivity</a:t>
            </a:r>
          </a:p>
          <a:p>
            <a:pPr marL="285750" indent="-285750">
              <a:buFont typeface="Arial"/>
              <a:buChar char="•"/>
            </a:pPr>
            <a:r>
              <a:rPr lang="en-US" sz="1400" dirty="0"/>
              <a:t>Mobility </a:t>
            </a:r>
            <a:r>
              <a:rPr lang="mr-IN" sz="1400" dirty="0"/>
              <a:t>–</a:t>
            </a:r>
            <a:r>
              <a:rPr lang="en-US" sz="1400" dirty="0"/>
              <a:t> Multi-Modal</a:t>
            </a:r>
          </a:p>
          <a:p>
            <a:endParaRPr lang="en-US" sz="1400" dirty="0"/>
          </a:p>
          <a:p>
            <a:r>
              <a:rPr lang="en-US" sz="1400" b="1" dirty="0"/>
              <a:t>Open Space and District-Wide Connectivity</a:t>
            </a:r>
          </a:p>
          <a:p>
            <a:pPr marL="285750" indent="-285750">
              <a:buFont typeface="Arial"/>
              <a:buChar char="•"/>
            </a:pPr>
            <a:r>
              <a:rPr lang="en-US" sz="1400" dirty="0"/>
              <a:t>Density</a:t>
            </a:r>
          </a:p>
          <a:p>
            <a:pPr marL="285750" indent="-285750">
              <a:buFont typeface="Arial"/>
              <a:buChar char="•"/>
            </a:pPr>
            <a:r>
              <a:rPr lang="en-US" sz="1400" dirty="0"/>
              <a:t>Land uses and areas/ zones</a:t>
            </a:r>
          </a:p>
          <a:p>
            <a:pPr marL="285750" indent="-285750">
              <a:buFont typeface="Arial"/>
              <a:buChar char="•"/>
            </a:pPr>
            <a:r>
              <a:rPr lang="en-US" sz="1400" dirty="0"/>
              <a:t>Memory of Place / Land Acknowledgement</a:t>
            </a:r>
          </a:p>
          <a:p>
            <a:endParaRPr lang="en-US" sz="1400" dirty="0"/>
          </a:p>
          <a:p>
            <a:r>
              <a:rPr lang="en-US" sz="1400" b="1" dirty="0"/>
              <a:t>District Area </a:t>
            </a:r>
            <a:r>
              <a:rPr lang="mr-IN" sz="1400" b="1" dirty="0"/>
              <a:t>–</a:t>
            </a:r>
            <a:r>
              <a:rPr lang="en-US" sz="1400" b="1" dirty="0"/>
              <a:t> Connectivity &amp; Mobility</a:t>
            </a:r>
          </a:p>
          <a:p>
            <a:pPr marL="285750" indent="-285750">
              <a:buFont typeface="Arial"/>
              <a:buChar char="•"/>
            </a:pPr>
            <a:r>
              <a:rPr lang="en-US" sz="1400" dirty="0"/>
              <a:t>LINC</a:t>
            </a:r>
          </a:p>
          <a:p>
            <a:pPr marL="285750" indent="-285750">
              <a:buFont typeface="Arial"/>
              <a:buChar char="•"/>
            </a:pPr>
            <a:r>
              <a:rPr lang="en-US" sz="1400" dirty="0"/>
              <a:t>Access and Connectivity</a:t>
            </a:r>
          </a:p>
          <a:p>
            <a:pPr marL="285750" indent="-285750">
              <a:buFont typeface="Arial"/>
              <a:buChar char="•"/>
            </a:pPr>
            <a:r>
              <a:rPr lang="en-US" sz="1400" dirty="0"/>
              <a:t>Adjacent neighborhoods</a:t>
            </a:r>
          </a:p>
          <a:p>
            <a:pPr marL="285750" indent="-285750">
              <a:buFont typeface="Arial"/>
              <a:buChar char="•"/>
            </a:pPr>
            <a:r>
              <a:rPr lang="en-US" sz="1400" dirty="0"/>
              <a:t>Adjacent commercial zone</a:t>
            </a:r>
          </a:p>
          <a:p>
            <a:endParaRPr lang="en-US" sz="1400" dirty="0"/>
          </a:p>
          <a:p>
            <a:r>
              <a:rPr lang="en-US" sz="1400" b="1" dirty="0"/>
              <a:t>Environmental Design</a:t>
            </a:r>
          </a:p>
          <a:p>
            <a:pPr marL="285750" indent="-285750">
              <a:buFont typeface="Arial"/>
              <a:buChar char="•"/>
            </a:pPr>
            <a:r>
              <a:rPr lang="en-US" sz="1400" dirty="0"/>
              <a:t>Healthy District / Inclusive Design</a:t>
            </a:r>
          </a:p>
          <a:p>
            <a:pPr marL="285750" indent="-285750">
              <a:buFont typeface="Arial"/>
              <a:buChar char="•"/>
            </a:pPr>
            <a:r>
              <a:rPr lang="en-US" sz="1400" dirty="0"/>
              <a:t>Green Building and Regenerative Site Design</a:t>
            </a:r>
          </a:p>
        </p:txBody>
      </p:sp>
      <p:sp>
        <p:nvSpPr>
          <p:cNvPr id="8" name="TextBox 7">
            <a:extLst>
              <a:ext uri="{FF2B5EF4-FFF2-40B4-BE49-F238E27FC236}">
                <a16:creationId xmlns:a16="http://schemas.microsoft.com/office/drawing/2014/main" id="{595E30B9-B80B-7670-494B-F39F31E94F09}"/>
              </a:ext>
            </a:extLst>
          </p:cNvPr>
          <p:cNvSpPr txBox="1"/>
          <p:nvPr/>
        </p:nvSpPr>
        <p:spPr>
          <a:xfrm>
            <a:off x="506629" y="1383952"/>
            <a:ext cx="3249826" cy="3970318"/>
          </a:xfrm>
          <a:prstGeom prst="rect">
            <a:avLst/>
          </a:prstGeom>
          <a:solidFill>
            <a:schemeClr val="tx1">
              <a:lumMod val="75000"/>
              <a:lumOff val="25000"/>
            </a:schemeClr>
          </a:solidFill>
        </p:spPr>
        <p:txBody>
          <a:bodyPr wrap="square" rtlCol="0">
            <a:spAutoFit/>
          </a:bodyPr>
          <a:lstStyle/>
          <a:p>
            <a:endParaRPr lang="en-US" b="1" dirty="0">
              <a:solidFill>
                <a:srgbClr val="D2533C"/>
              </a:solidFill>
              <a:highlight>
                <a:srgbClr val="FFFF00"/>
              </a:highlight>
            </a:endParaRPr>
          </a:p>
          <a:p>
            <a:r>
              <a:rPr lang="en-US" b="1" dirty="0">
                <a:solidFill>
                  <a:srgbClr val="D2533C"/>
                </a:solidFill>
                <a:highlight>
                  <a:srgbClr val="FFFF00"/>
                </a:highlight>
              </a:rPr>
              <a:t>ENVIRONMENT</a:t>
            </a:r>
          </a:p>
          <a:p>
            <a:r>
              <a:rPr lang="en-US" b="1" dirty="0">
                <a:solidFill>
                  <a:schemeClr val="bg1"/>
                </a:solidFill>
              </a:rPr>
              <a:t>LAND DEVELOPMENT</a:t>
            </a:r>
          </a:p>
          <a:p>
            <a:endParaRPr lang="en-US" dirty="0">
              <a:solidFill>
                <a:schemeClr val="bg1"/>
              </a:solidFill>
            </a:endParaRPr>
          </a:p>
          <a:p>
            <a:endParaRPr lang="en-US" dirty="0">
              <a:solidFill>
                <a:schemeClr val="bg1"/>
              </a:solidFill>
            </a:endParaRPr>
          </a:p>
          <a:p>
            <a:r>
              <a:rPr lang="en-US" dirty="0">
                <a:solidFill>
                  <a:schemeClr val="bg1"/>
                </a:solidFill>
              </a:rPr>
              <a:t>Acknowledge land and water, implement best practices for site regeneration and resiliency, base land development plans on the USGBC LEED: Neighborhood Development program. </a:t>
            </a:r>
          </a:p>
          <a:p>
            <a:endParaRPr lang="en-US"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185155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F7D30-44AD-CF4E-7FF8-9164E392E543}"/>
              </a:ext>
            </a:extLst>
          </p:cNvPr>
          <p:cNvSpPr>
            <a:spLocks noGrp="1"/>
          </p:cNvSpPr>
          <p:nvPr>
            <p:ph type="title"/>
          </p:nvPr>
        </p:nvSpPr>
        <p:spPr>
          <a:xfrm>
            <a:off x="457200" y="459258"/>
            <a:ext cx="8229600" cy="990600"/>
          </a:xfrm>
        </p:spPr>
        <p:txBody>
          <a:bodyPr>
            <a:normAutofit/>
          </a:bodyPr>
          <a:lstStyle/>
          <a:p>
            <a:r>
              <a:rPr lang="en-US" dirty="0"/>
              <a:t>Community Development Plan</a:t>
            </a:r>
          </a:p>
        </p:txBody>
      </p:sp>
      <p:sp>
        <p:nvSpPr>
          <p:cNvPr id="4" name="Slide Number Placeholder 3">
            <a:extLst>
              <a:ext uri="{FF2B5EF4-FFF2-40B4-BE49-F238E27FC236}">
                <a16:creationId xmlns:a16="http://schemas.microsoft.com/office/drawing/2014/main" id="{9831BB55-9BF2-6B5C-A310-2D50FDF7EDE4}"/>
              </a:ext>
            </a:extLst>
          </p:cNvPr>
          <p:cNvSpPr>
            <a:spLocks noGrp="1"/>
          </p:cNvSpPr>
          <p:nvPr>
            <p:ph type="sldNum" sz="quarter" idx="12"/>
          </p:nvPr>
        </p:nvSpPr>
        <p:spPr/>
        <p:txBody>
          <a:bodyPr/>
          <a:lstStyle/>
          <a:p>
            <a:fld id="{93C8517A-5CDD-4BBF-B3D6-ED9E6CC5A972}" type="slidenum">
              <a:rPr lang="en-US" smtClean="0"/>
              <a:pPr/>
              <a:t>13</a:t>
            </a:fld>
            <a:endParaRPr lang="en-US"/>
          </a:p>
        </p:txBody>
      </p:sp>
      <p:sp>
        <p:nvSpPr>
          <p:cNvPr id="6" name="TextBox 5">
            <a:extLst>
              <a:ext uri="{FF2B5EF4-FFF2-40B4-BE49-F238E27FC236}">
                <a16:creationId xmlns:a16="http://schemas.microsoft.com/office/drawing/2014/main" id="{D7D5FF9C-F8F2-B026-EBB1-5DF6ECF9B643}"/>
              </a:ext>
            </a:extLst>
          </p:cNvPr>
          <p:cNvSpPr txBox="1"/>
          <p:nvPr/>
        </p:nvSpPr>
        <p:spPr>
          <a:xfrm>
            <a:off x="4188935" y="1396309"/>
            <a:ext cx="4547293" cy="4832092"/>
          </a:xfrm>
          <a:prstGeom prst="rect">
            <a:avLst/>
          </a:prstGeom>
          <a:noFill/>
          <a:ln w="12700">
            <a:solidFill>
              <a:schemeClr val="tx1"/>
            </a:solidFill>
          </a:ln>
        </p:spPr>
        <p:txBody>
          <a:bodyPr wrap="square" rtlCol="0">
            <a:spAutoFit/>
          </a:bodyPr>
          <a:lstStyle/>
          <a:p>
            <a:r>
              <a:rPr lang="en-US" sz="1400" b="1" dirty="0"/>
              <a:t>Land Uses </a:t>
            </a:r>
            <a:r>
              <a:rPr lang="mr-IN" sz="1400" b="1" dirty="0"/>
              <a:t>–</a:t>
            </a:r>
            <a:r>
              <a:rPr lang="en-US" sz="1400" b="1" dirty="0"/>
              <a:t> Mixed Use District</a:t>
            </a:r>
          </a:p>
          <a:p>
            <a:r>
              <a:rPr lang="en-US" sz="1400" i="1" dirty="0"/>
              <a:t>Residential</a:t>
            </a:r>
          </a:p>
          <a:p>
            <a:pPr marL="285750" indent="-285750">
              <a:buFont typeface="Arial"/>
              <a:buChar char="•"/>
            </a:pPr>
            <a:r>
              <a:rPr lang="en-US" sz="1400" dirty="0"/>
              <a:t>Housing Types and Choices</a:t>
            </a:r>
          </a:p>
          <a:p>
            <a:pPr marL="285750" indent="-285750">
              <a:buFont typeface="Arial"/>
              <a:buChar char="•"/>
            </a:pPr>
            <a:r>
              <a:rPr lang="en-US" sz="1400" dirty="0"/>
              <a:t>Affordable housing parcels (early start)</a:t>
            </a:r>
          </a:p>
          <a:p>
            <a:pPr marL="285750" indent="-285750">
              <a:buFont typeface="Arial"/>
              <a:buChar char="•"/>
            </a:pPr>
            <a:r>
              <a:rPr lang="en-US" sz="1400" dirty="0"/>
              <a:t>Inclusionary zoning</a:t>
            </a:r>
          </a:p>
          <a:p>
            <a:r>
              <a:rPr lang="en-US" sz="1400" i="1" dirty="0"/>
              <a:t>Commercial</a:t>
            </a:r>
          </a:p>
          <a:p>
            <a:pPr marL="285750" indent="-285750">
              <a:buFont typeface="Arial"/>
              <a:buChar char="•"/>
            </a:pPr>
            <a:r>
              <a:rPr lang="en-US" sz="1400" dirty="0"/>
              <a:t>Film and multi-media</a:t>
            </a:r>
          </a:p>
          <a:p>
            <a:pPr marL="285750" indent="-285750">
              <a:buFont typeface="Arial"/>
              <a:buChar char="•"/>
            </a:pPr>
            <a:r>
              <a:rPr lang="en-US" sz="1400" dirty="0"/>
              <a:t>Technology</a:t>
            </a:r>
          </a:p>
          <a:p>
            <a:pPr marL="285750" indent="-285750">
              <a:buFont typeface="Arial"/>
              <a:buChar char="•"/>
            </a:pPr>
            <a:r>
              <a:rPr lang="en-US" sz="1400" dirty="0"/>
              <a:t>Arts &amp; Culture</a:t>
            </a:r>
          </a:p>
          <a:p>
            <a:pPr marL="285750" indent="-285750">
              <a:buFont typeface="Arial"/>
              <a:buChar char="•"/>
            </a:pPr>
            <a:r>
              <a:rPr lang="en-US" sz="1400" dirty="0"/>
              <a:t>Entrepreneurialism</a:t>
            </a:r>
          </a:p>
          <a:p>
            <a:r>
              <a:rPr lang="en-US" sz="1400" i="1" dirty="0"/>
              <a:t>Open Space</a:t>
            </a:r>
          </a:p>
          <a:p>
            <a:pPr marL="285750" indent="-285750">
              <a:buFont typeface="Arial"/>
              <a:buChar char="•"/>
            </a:pPr>
            <a:r>
              <a:rPr lang="en-US" sz="1400" dirty="0"/>
              <a:t>Public Gathering</a:t>
            </a:r>
          </a:p>
          <a:p>
            <a:pPr marL="285750" indent="-285750">
              <a:buFont typeface="Arial"/>
              <a:buChar char="•"/>
            </a:pPr>
            <a:r>
              <a:rPr lang="en-US" sz="1400" dirty="0"/>
              <a:t>Parks and Parklets</a:t>
            </a:r>
          </a:p>
          <a:p>
            <a:pPr marL="285750" indent="-285750">
              <a:buFont typeface="Arial"/>
              <a:buChar char="•"/>
            </a:pPr>
            <a:r>
              <a:rPr lang="en-US" sz="1400" dirty="0"/>
              <a:t>Town Center Plaza</a:t>
            </a:r>
          </a:p>
          <a:p>
            <a:endParaRPr lang="en-US" sz="1400" dirty="0"/>
          </a:p>
          <a:p>
            <a:r>
              <a:rPr lang="en-US" sz="1400" b="1" dirty="0"/>
              <a:t>Existing Buildings</a:t>
            </a:r>
          </a:p>
          <a:p>
            <a:pPr marL="285750" indent="-285750">
              <a:buFont typeface="Arial"/>
              <a:buChar char="•"/>
            </a:pPr>
            <a:r>
              <a:rPr lang="en-US" sz="1400" dirty="0"/>
              <a:t>Reused Buildings:  community uses (arts, culture, performance and entertainment, library/ learning, film)</a:t>
            </a:r>
          </a:p>
          <a:p>
            <a:pPr marL="285750" indent="-285750">
              <a:buFont typeface="Arial"/>
              <a:buChar char="•"/>
            </a:pPr>
            <a:r>
              <a:rPr lang="en-US" sz="1400" dirty="0"/>
              <a:t>Substandard Buildings: to be demolished</a:t>
            </a:r>
          </a:p>
          <a:p>
            <a:pPr marL="285750" indent="-285750">
              <a:buFont typeface="Arial"/>
              <a:buChar char="•"/>
            </a:pPr>
            <a:r>
              <a:rPr lang="en-US" sz="1400" dirty="0"/>
              <a:t>Other Buildings: temporary and potential long term uses identified through RFPs or civic uses</a:t>
            </a:r>
          </a:p>
        </p:txBody>
      </p:sp>
      <p:sp>
        <p:nvSpPr>
          <p:cNvPr id="8" name="TextBox 7">
            <a:extLst>
              <a:ext uri="{FF2B5EF4-FFF2-40B4-BE49-F238E27FC236}">
                <a16:creationId xmlns:a16="http://schemas.microsoft.com/office/drawing/2014/main" id="{595E30B9-B80B-7670-494B-F39F31E94F09}"/>
              </a:ext>
            </a:extLst>
          </p:cNvPr>
          <p:cNvSpPr txBox="1"/>
          <p:nvPr/>
        </p:nvSpPr>
        <p:spPr>
          <a:xfrm>
            <a:off x="506629" y="1383952"/>
            <a:ext cx="3249826" cy="3970318"/>
          </a:xfrm>
          <a:prstGeom prst="rect">
            <a:avLst/>
          </a:prstGeom>
          <a:solidFill>
            <a:schemeClr val="tx1">
              <a:lumMod val="75000"/>
              <a:lumOff val="25000"/>
            </a:schemeClr>
          </a:solidFill>
        </p:spPr>
        <p:txBody>
          <a:bodyPr wrap="square" rtlCol="0">
            <a:spAutoFit/>
          </a:bodyPr>
          <a:lstStyle/>
          <a:p>
            <a:endParaRPr lang="en-US" b="1" dirty="0">
              <a:solidFill>
                <a:srgbClr val="D2533C"/>
              </a:solidFill>
              <a:highlight>
                <a:srgbClr val="FFFF00"/>
              </a:highlight>
            </a:endParaRPr>
          </a:p>
          <a:p>
            <a:r>
              <a:rPr lang="en-US" b="1" dirty="0">
                <a:solidFill>
                  <a:srgbClr val="D2533C"/>
                </a:solidFill>
                <a:highlight>
                  <a:srgbClr val="FFFF00"/>
                </a:highlight>
              </a:rPr>
              <a:t>ENVIRONMENT</a:t>
            </a:r>
          </a:p>
          <a:p>
            <a:r>
              <a:rPr lang="en-US" b="1" dirty="0">
                <a:solidFill>
                  <a:schemeClr val="bg1"/>
                </a:solidFill>
              </a:rPr>
              <a:t>LAND DEVELOPMENT</a:t>
            </a:r>
            <a:endParaRPr lang="en-US" b="1" dirty="0">
              <a:solidFill>
                <a:srgbClr val="D2533C"/>
              </a:solidFill>
            </a:endParaRPr>
          </a:p>
          <a:p>
            <a:endParaRPr lang="en-US" dirty="0">
              <a:solidFill>
                <a:schemeClr val="bg1"/>
              </a:solidFill>
            </a:endParaRPr>
          </a:p>
          <a:p>
            <a:endParaRPr lang="en-US" dirty="0">
              <a:solidFill>
                <a:schemeClr val="bg1"/>
              </a:solidFill>
            </a:endParaRPr>
          </a:p>
          <a:p>
            <a:r>
              <a:rPr lang="en-US" dirty="0">
                <a:solidFill>
                  <a:schemeClr val="bg1"/>
                </a:solidFill>
              </a:rPr>
              <a:t>Acknowledge land and water, implement best practices for site regeneration and resiliency, base land development plans on the USGBC LEED: Neighborhood Development program. </a:t>
            </a:r>
          </a:p>
          <a:p>
            <a:endParaRPr lang="en-US"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3624106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F7D30-44AD-CF4E-7FF8-9164E392E543}"/>
              </a:ext>
            </a:extLst>
          </p:cNvPr>
          <p:cNvSpPr>
            <a:spLocks noGrp="1"/>
          </p:cNvSpPr>
          <p:nvPr>
            <p:ph type="title"/>
          </p:nvPr>
        </p:nvSpPr>
        <p:spPr>
          <a:xfrm>
            <a:off x="457200" y="459258"/>
            <a:ext cx="8229600" cy="990600"/>
          </a:xfrm>
        </p:spPr>
        <p:txBody>
          <a:bodyPr>
            <a:normAutofit/>
          </a:bodyPr>
          <a:lstStyle/>
          <a:p>
            <a:r>
              <a:rPr lang="en-US" dirty="0"/>
              <a:t>Community Development Plan</a:t>
            </a:r>
          </a:p>
        </p:txBody>
      </p:sp>
      <p:sp>
        <p:nvSpPr>
          <p:cNvPr id="4" name="Slide Number Placeholder 3">
            <a:extLst>
              <a:ext uri="{FF2B5EF4-FFF2-40B4-BE49-F238E27FC236}">
                <a16:creationId xmlns:a16="http://schemas.microsoft.com/office/drawing/2014/main" id="{9831BB55-9BF2-6B5C-A310-2D50FDF7EDE4}"/>
              </a:ext>
            </a:extLst>
          </p:cNvPr>
          <p:cNvSpPr>
            <a:spLocks noGrp="1"/>
          </p:cNvSpPr>
          <p:nvPr>
            <p:ph type="sldNum" sz="quarter" idx="12"/>
          </p:nvPr>
        </p:nvSpPr>
        <p:spPr/>
        <p:txBody>
          <a:bodyPr/>
          <a:lstStyle/>
          <a:p>
            <a:fld id="{93C8517A-5CDD-4BBF-B3D6-ED9E6CC5A972}" type="slidenum">
              <a:rPr lang="en-US" smtClean="0"/>
              <a:pPr/>
              <a:t>14</a:t>
            </a:fld>
            <a:endParaRPr lang="en-US"/>
          </a:p>
        </p:txBody>
      </p:sp>
      <p:sp>
        <p:nvSpPr>
          <p:cNvPr id="6" name="TextBox 5">
            <a:extLst>
              <a:ext uri="{FF2B5EF4-FFF2-40B4-BE49-F238E27FC236}">
                <a16:creationId xmlns:a16="http://schemas.microsoft.com/office/drawing/2014/main" id="{D7D5FF9C-F8F2-B026-EBB1-5DF6ECF9B643}"/>
              </a:ext>
            </a:extLst>
          </p:cNvPr>
          <p:cNvSpPr txBox="1"/>
          <p:nvPr/>
        </p:nvSpPr>
        <p:spPr>
          <a:xfrm>
            <a:off x="4188935" y="1396309"/>
            <a:ext cx="4547293" cy="3754874"/>
          </a:xfrm>
          <a:prstGeom prst="rect">
            <a:avLst/>
          </a:prstGeom>
          <a:noFill/>
          <a:ln w="12700">
            <a:solidFill>
              <a:schemeClr val="tx1"/>
            </a:solidFill>
          </a:ln>
        </p:spPr>
        <p:txBody>
          <a:bodyPr wrap="square" rtlCol="0">
            <a:spAutoFit/>
          </a:bodyPr>
          <a:lstStyle/>
          <a:p>
            <a:r>
              <a:rPr lang="en-US" sz="1400" b="1" dirty="0"/>
              <a:t>Job Creation</a:t>
            </a:r>
          </a:p>
          <a:p>
            <a:pPr marL="285750" indent="-285750">
              <a:buFont typeface="Arial" panose="020B0604020202020204" pitchFamily="34" charset="0"/>
              <a:buChar char="•"/>
            </a:pPr>
            <a:r>
              <a:rPr lang="en-US" sz="1400" dirty="0"/>
              <a:t>RFPs to promote jobs for local residents in film and multimedia, arts and entertainment, technology</a:t>
            </a:r>
          </a:p>
          <a:p>
            <a:endParaRPr lang="en-US" sz="1400" dirty="0"/>
          </a:p>
          <a:p>
            <a:r>
              <a:rPr lang="en-US" sz="1400" b="1" dirty="0"/>
              <a:t>Job Training and Career Education</a:t>
            </a:r>
          </a:p>
          <a:p>
            <a:pPr marL="285750" indent="-285750">
              <a:buFont typeface="Arial" panose="020B0604020202020204" pitchFamily="34" charset="0"/>
              <a:buChar char="•"/>
            </a:pPr>
            <a:r>
              <a:rPr lang="en-US" sz="1400" dirty="0"/>
              <a:t>Internships</a:t>
            </a:r>
          </a:p>
          <a:p>
            <a:pPr marL="285750" indent="-285750">
              <a:buFont typeface="Arial"/>
              <a:buChar char="•"/>
            </a:pPr>
            <a:r>
              <a:rPr lang="en-US" sz="1400" dirty="0"/>
              <a:t>Trades and Vocational Training</a:t>
            </a:r>
          </a:p>
          <a:p>
            <a:pPr marL="285750" indent="-285750">
              <a:buFont typeface="Arial"/>
              <a:buChar char="•"/>
            </a:pPr>
            <a:r>
              <a:rPr lang="en-US" sz="1400" dirty="0"/>
              <a:t>Career Education</a:t>
            </a:r>
          </a:p>
          <a:p>
            <a:endParaRPr lang="en-US" sz="1400" dirty="0"/>
          </a:p>
          <a:p>
            <a:r>
              <a:rPr lang="en-US" sz="1400" b="1" dirty="0"/>
              <a:t>Job Access</a:t>
            </a:r>
          </a:p>
          <a:p>
            <a:pPr marL="285750" indent="-285750">
              <a:buFont typeface="Arial" panose="020B0604020202020204" pitchFamily="34" charset="0"/>
              <a:buChar char="•"/>
            </a:pPr>
            <a:r>
              <a:rPr lang="en-US" sz="1400" dirty="0"/>
              <a:t>Centralize job opportunities and information</a:t>
            </a:r>
          </a:p>
          <a:p>
            <a:endParaRPr lang="en-US" sz="1400" dirty="0"/>
          </a:p>
          <a:p>
            <a:r>
              <a:rPr lang="en-US" sz="1400" b="1" dirty="0"/>
              <a:t>Economic Development</a:t>
            </a:r>
          </a:p>
          <a:p>
            <a:pPr marL="285750" indent="-285750">
              <a:buFont typeface="Arial"/>
              <a:buChar char="•"/>
            </a:pPr>
            <a:r>
              <a:rPr lang="en-US" sz="1400" dirty="0"/>
              <a:t>Development and Zoning linkages to achieve community development objectives that require subsidy and/or developer incentives</a:t>
            </a:r>
          </a:p>
          <a:p>
            <a:endParaRPr lang="en-US" sz="1400" dirty="0"/>
          </a:p>
        </p:txBody>
      </p:sp>
      <p:sp>
        <p:nvSpPr>
          <p:cNvPr id="8" name="TextBox 7">
            <a:extLst>
              <a:ext uri="{FF2B5EF4-FFF2-40B4-BE49-F238E27FC236}">
                <a16:creationId xmlns:a16="http://schemas.microsoft.com/office/drawing/2014/main" id="{595E30B9-B80B-7670-494B-F39F31E94F09}"/>
              </a:ext>
            </a:extLst>
          </p:cNvPr>
          <p:cNvSpPr txBox="1"/>
          <p:nvPr/>
        </p:nvSpPr>
        <p:spPr>
          <a:xfrm>
            <a:off x="506629" y="1383952"/>
            <a:ext cx="3249826" cy="3416320"/>
          </a:xfrm>
          <a:prstGeom prst="rect">
            <a:avLst/>
          </a:prstGeom>
          <a:solidFill>
            <a:schemeClr val="tx1">
              <a:lumMod val="75000"/>
              <a:lumOff val="25000"/>
            </a:schemeClr>
          </a:solidFill>
        </p:spPr>
        <p:txBody>
          <a:bodyPr wrap="square" rtlCol="0">
            <a:spAutoFit/>
          </a:bodyPr>
          <a:lstStyle/>
          <a:p>
            <a:endParaRPr lang="en-US" b="1" dirty="0">
              <a:solidFill>
                <a:srgbClr val="D2533C"/>
              </a:solidFill>
              <a:highlight>
                <a:srgbClr val="FFFF00"/>
              </a:highlight>
            </a:endParaRPr>
          </a:p>
          <a:p>
            <a:r>
              <a:rPr lang="en-US" b="1" dirty="0">
                <a:solidFill>
                  <a:srgbClr val="D2533C"/>
                </a:solidFill>
                <a:highlight>
                  <a:srgbClr val="FFFF00"/>
                </a:highlight>
              </a:rPr>
              <a:t>ECONOMY</a:t>
            </a:r>
          </a:p>
          <a:p>
            <a:r>
              <a:rPr lang="en-US" b="1" dirty="0">
                <a:solidFill>
                  <a:schemeClr val="bg1"/>
                </a:solidFill>
              </a:rPr>
              <a:t>ECONOMIC DEVELOPMENT </a:t>
            </a:r>
          </a:p>
          <a:p>
            <a:endParaRPr lang="en-US" dirty="0">
              <a:solidFill>
                <a:schemeClr val="bg1"/>
              </a:solidFill>
            </a:endParaRPr>
          </a:p>
          <a:p>
            <a:endParaRPr lang="en-US" dirty="0">
              <a:solidFill>
                <a:schemeClr val="bg1"/>
              </a:solidFill>
            </a:endParaRPr>
          </a:p>
          <a:p>
            <a:r>
              <a:rPr lang="en-US" dirty="0">
                <a:solidFill>
                  <a:schemeClr val="bg1"/>
                </a:solidFill>
              </a:rPr>
              <a:t>Create opportunities to stabilize communities, promote good jobs, and facilitate community economic development</a:t>
            </a:r>
          </a:p>
          <a:p>
            <a:endParaRPr lang="en-US"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1154918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F7D30-44AD-CF4E-7FF8-9164E392E543}"/>
              </a:ext>
            </a:extLst>
          </p:cNvPr>
          <p:cNvSpPr>
            <a:spLocks noGrp="1"/>
          </p:cNvSpPr>
          <p:nvPr>
            <p:ph type="title"/>
          </p:nvPr>
        </p:nvSpPr>
        <p:spPr>
          <a:xfrm>
            <a:off x="457200" y="459258"/>
            <a:ext cx="8229600" cy="990600"/>
          </a:xfrm>
        </p:spPr>
        <p:txBody>
          <a:bodyPr>
            <a:normAutofit/>
          </a:bodyPr>
          <a:lstStyle/>
          <a:p>
            <a:r>
              <a:rPr lang="en-US" dirty="0"/>
              <a:t>Community Development Plan</a:t>
            </a:r>
          </a:p>
        </p:txBody>
      </p:sp>
      <p:sp>
        <p:nvSpPr>
          <p:cNvPr id="4" name="Slide Number Placeholder 3">
            <a:extLst>
              <a:ext uri="{FF2B5EF4-FFF2-40B4-BE49-F238E27FC236}">
                <a16:creationId xmlns:a16="http://schemas.microsoft.com/office/drawing/2014/main" id="{9831BB55-9BF2-6B5C-A310-2D50FDF7EDE4}"/>
              </a:ext>
            </a:extLst>
          </p:cNvPr>
          <p:cNvSpPr>
            <a:spLocks noGrp="1"/>
          </p:cNvSpPr>
          <p:nvPr>
            <p:ph type="sldNum" sz="quarter" idx="12"/>
          </p:nvPr>
        </p:nvSpPr>
        <p:spPr/>
        <p:txBody>
          <a:bodyPr/>
          <a:lstStyle/>
          <a:p>
            <a:fld id="{93C8517A-5CDD-4BBF-B3D6-ED9E6CC5A972}" type="slidenum">
              <a:rPr lang="en-US" smtClean="0"/>
              <a:pPr/>
              <a:t>15</a:t>
            </a:fld>
            <a:endParaRPr lang="en-US"/>
          </a:p>
        </p:txBody>
      </p:sp>
      <p:sp>
        <p:nvSpPr>
          <p:cNvPr id="6" name="TextBox 5">
            <a:extLst>
              <a:ext uri="{FF2B5EF4-FFF2-40B4-BE49-F238E27FC236}">
                <a16:creationId xmlns:a16="http://schemas.microsoft.com/office/drawing/2014/main" id="{D7D5FF9C-F8F2-B026-EBB1-5DF6ECF9B643}"/>
              </a:ext>
            </a:extLst>
          </p:cNvPr>
          <p:cNvSpPr txBox="1"/>
          <p:nvPr/>
        </p:nvSpPr>
        <p:spPr>
          <a:xfrm>
            <a:off x="4188935" y="1396309"/>
            <a:ext cx="4547293" cy="3108543"/>
          </a:xfrm>
          <a:prstGeom prst="rect">
            <a:avLst/>
          </a:prstGeom>
          <a:noFill/>
          <a:ln w="12700">
            <a:solidFill>
              <a:schemeClr val="tx1"/>
            </a:solidFill>
          </a:ln>
        </p:spPr>
        <p:txBody>
          <a:bodyPr wrap="square" rtlCol="0">
            <a:spAutoFit/>
          </a:bodyPr>
          <a:lstStyle/>
          <a:p>
            <a:r>
              <a:rPr lang="en-US" sz="1400" b="1" dirty="0"/>
              <a:t>Entrepreneurialism</a:t>
            </a:r>
          </a:p>
          <a:p>
            <a:pPr marL="285750" indent="-285750">
              <a:buFont typeface="Arial"/>
              <a:buChar char="•"/>
            </a:pPr>
            <a:r>
              <a:rPr lang="en-US" sz="1400" dirty="0"/>
              <a:t>Local small businesses</a:t>
            </a:r>
          </a:p>
          <a:p>
            <a:pPr marL="285750" indent="-285750">
              <a:buFont typeface="Arial"/>
              <a:buChar char="•"/>
            </a:pPr>
            <a:r>
              <a:rPr lang="en-US" sz="1400" dirty="0"/>
              <a:t>Commercial space affordability</a:t>
            </a:r>
          </a:p>
          <a:p>
            <a:endParaRPr lang="en-US" sz="1400" dirty="0"/>
          </a:p>
          <a:p>
            <a:r>
              <a:rPr lang="en-US" sz="1400" b="1" dirty="0"/>
              <a:t>Live &amp; Work</a:t>
            </a:r>
          </a:p>
          <a:p>
            <a:pPr marL="285750" indent="-285750">
              <a:buFont typeface="Arial" panose="020B0604020202020204" pitchFamily="34" charset="0"/>
              <a:buChar char="•"/>
            </a:pPr>
            <a:r>
              <a:rPr lang="en-US" sz="1400" dirty="0"/>
              <a:t>Live/Work development</a:t>
            </a:r>
          </a:p>
          <a:p>
            <a:pPr marL="285750" indent="-285750">
              <a:buFont typeface="Arial" panose="020B0604020202020204" pitchFamily="34" charset="0"/>
              <a:buChar char="•"/>
            </a:pPr>
            <a:r>
              <a:rPr lang="en-US" sz="1400" dirty="0"/>
              <a:t>Increased connection and walkability between work and home</a:t>
            </a:r>
          </a:p>
          <a:p>
            <a:endParaRPr lang="en-US" sz="1400" dirty="0"/>
          </a:p>
          <a:p>
            <a:r>
              <a:rPr lang="en-US" sz="1400" b="1" dirty="0"/>
              <a:t>Community Resources</a:t>
            </a:r>
          </a:p>
          <a:p>
            <a:pPr marL="285750" indent="-285750">
              <a:buFont typeface="Arial" panose="020B0604020202020204" pitchFamily="34" charset="0"/>
              <a:buChar char="•"/>
            </a:pPr>
            <a:r>
              <a:rPr lang="en-US" sz="1400" dirty="0"/>
              <a:t>RFPs to facilitate development of childcare, senior, afterschool, learning labs, health centers to address barriers to work</a:t>
            </a:r>
          </a:p>
          <a:p>
            <a:endParaRPr lang="en-US" sz="1400" dirty="0"/>
          </a:p>
        </p:txBody>
      </p:sp>
      <p:sp>
        <p:nvSpPr>
          <p:cNvPr id="8" name="TextBox 7">
            <a:extLst>
              <a:ext uri="{FF2B5EF4-FFF2-40B4-BE49-F238E27FC236}">
                <a16:creationId xmlns:a16="http://schemas.microsoft.com/office/drawing/2014/main" id="{595E30B9-B80B-7670-494B-F39F31E94F09}"/>
              </a:ext>
            </a:extLst>
          </p:cNvPr>
          <p:cNvSpPr txBox="1"/>
          <p:nvPr/>
        </p:nvSpPr>
        <p:spPr>
          <a:xfrm>
            <a:off x="506629" y="1383952"/>
            <a:ext cx="3249826" cy="3416320"/>
          </a:xfrm>
          <a:prstGeom prst="rect">
            <a:avLst/>
          </a:prstGeom>
          <a:solidFill>
            <a:schemeClr val="tx1">
              <a:lumMod val="75000"/>
              <a:lumOff val="25000"/>
            </a:schemeClr>
          </a:solidFill>
        </p:spPr>
        <p:txBody>
          <a:bodyPr wrap="square" rtlCol="0">
            <a:spAutoFit/>
          </a:bodyPr>
          <a:lstStyle/>
          <a:p>
            <a:endParaRPr lang="en-US" b="1" dirty="0">
              <a:solidFill>
                <a:srgbClr val="D2533C"/>
              </a:solidFill>
              <a:highlight>
                <a:srgbClr val="FFFF00"/>
              </a:highlight>
            </a:endParaRPr>
          </a:p>
          <a:p>
            <a:r>
              <a:rPr lang="en-US" b="1" dirty="0">
                <a:solidFill>
                  <a:srgbClr val="D2533C"/>
                </a:solidFill>
                <a:highlight>
                  <a:srgbClr val="FFFF00"/>
                </a:highlight>
              </a:rPr>
              <a:t>ECONOMY</a:t>
            </a:r>
          </a:p>
          <a:p>
            <a:r>
              <a:rPr lang="en-US" b="1" dirty="0">
                <a:solidFill>
                  <a:schemeClr val="bg1"/>
                </a:solidFill>
              </a:rPr>
              <a:t>ECONOMIC DEVELOPMENT </a:t>
            </a:r>
          </a:p>
          <a:p>
            <a:endParaRPr lang="en-US" dirty="0">
              <a:solidFill>
                <a:schemeClr val="bg1"/>
              </a:solidFill>
            </a:endParaRPr>
          </a:p>
          <a:p>
            <a:endParaRPr lang="en-US" dirty="0">
              <a:solidFill>
                <a:schemeClr val="bg1"/>
              </a:solidFill>
            </a:endParaRPr>
          </a:p>
          <a:p>
            <a:r>
              <a:rPr lang="en-US" dirty="0">
                <a:solidFill>
                  <a:schemeClr val="bg1"/>
                </a:solidFill>
              </a:rPr>
              <a:t>Create opportunities to stabilize communities, promote good jobs, and facilitate community economic development</a:t>
            </a:r>
          </a:p>
          <a:p>
            <a:endParaRPr lang="en-US"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3867984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F7D30-44AD-CF4E-7FF8-9164E392E543}"/>
              </a:ext>
            </a:extLst>
          </p:cNvPr>
          <p:cNvSpPr>
            <a:spLocks noGrp="1"/>
          </p:cNvSpPr>
          <p:nvPr>
            <p:ph type="title"/>
          </p:nvPr>
        </p:nvSpPr>
        <p:spPr>
          <a:xfrm>
            <a:off x="457200" y="459258"/>
            <a:ext cx="8229600" cy="990600"/>
          </a:xfrm>
        </p:spPr>
        <p:txBody>
          <a:bodyPr>
            <a:normAutofit/>
          </a:bodyPr>
          <a:lstStyle/>
          <a:p>
            <a:r>
              <a:rPr lang="en-US" dirty="0"/>
              <a:t>Community Development Plan</a:t>
            </a:r>
          </a:p>
        </p:txBody>
      </p:sp>
      <p:sp>
        <p:nvSpPr>
          <p:cNvPr id="4" name="Slide Number Placeholder 3">
            <a:extLst>
              <a:ext uri="{FF2B5EF4-FFF2-40B4-BE49-F238E27FC236}">
                <a16:creationId xmlns:a16="http://schemas.microsoft.com/office/drawing/2014/main" id="{9831BB55-9BF2-6B5C-A310-2D50FDF7EDE4}"/>
              </a:ext>
            </a:extLst>
          </p:cNvPr>
          <p:cNvSpPr>
            <a:spLocks noGrp="1"/>
          </p:cNvSpPr>
          <p:nvPr>
            <p:ph type="sldNum" sz="quarter" idx="12"/>
          </p:nvPr>
        </p:nvSpPr>
        <p:spPr/>
        <p:txBody>
          <a:bodyPr/>
          <a:lstStyle/>
          <a:p>
            <a:fld id="{93C8517A-5CDD-4BBF-B3D6-ED9E6CC5A972}" type="slidenum">
              <a:rPr lang="en-US" smtClean="0"/>
              <a:pPr/>
              <a:t>16</a:t>
            </a:fld>
            <a:endParaRPr lang="en-US"/>
          </a:p>
        </p:txBody>
      </p:sp>
      <p:sp>
        <p:nvSpPr>
          <p:cNvPr id="6" name="TextBox 5">
            <a:extLst>
              <a:ext uri="{FF2B5EF4-FFF2-40B4-BE49-F238E27FC236}">
                <a16:creationId xmlns:a16="http://schemas.microsoft.com/office/drawing/2014/main" id="{D7D5FF9C-F8F2-B026-EBB1-5DF6ECF9B643}"/>
              </a:ext>
            </a:extLst>
          </p:cNvPr>
          <p:cNvSpPr txBox="1"/>
          <p:nvPr/>
        </p:nvSpPr>
        <p:spPr>
          <a:xfrm>
            <a:off x="4188935" y="1396309"/>
            <a:ext cx="4547293" cy="4832092"/>
          </a:xfrm>
          <a:prstGeom prst="rect">
            <a:avLst/>
          </a:prstGeom>
          <a:noFill/>
          <a:ln w="12700">
            <a:solidFill>
              <a:schemeClr val="tx1"/>
            </a:solidFill>
          </a:ln>
        </p:spPr>
        <p:txBody>
          <a:bodyPr wrap="square" rtlCol="0">
            <a:spAutoFit/>
          </a:bodyPr>
          <a:lstStyle/>
          <a:p>
            <a:r>
              <a:rPr lang="en-US" sz="1400" dirty="0"/>
              <a:t>Community Arts Stabilization</a:t>
            </a:r>
          </a:p>
          <a:p>
            <a:pPr marL="285750" indent="-285750">
              <a:buFont typeface="Arial" panose="020B0604020202020204" pitchFamily="34" charset="0"/>
              <a:buChar char="•"/>
            </a:pPr>
            <a:r>
              <a:rPr lang="en-US" sz="1400" dirty="0"/>
              <a:t>RFP for Visual Arts Center for Arts Hub</a:t>
            </a:r>
          </a:p>
          <a:p>
            <a:endParaRPr lang="en-US" sz="1400" dirty="0"/>
          </a:p>
          <a:p>
            <a:r>
              <a:rPr lang="en-US" sz="1400" dirty="0"/>
              <a:t>Arts &amp; Cultural Placemaking and </a:t>
            </a:r>
            <a:r>
              <a:rPr lang="en-US" sz="1400" dirty="0" err="1"/>
              <a:t>Pllacekeeping</a:t>
            </a:r>
            <a:endParaRPr lang="en-US" sz="1400" dirty="0"/>
          </a:p>
          <a:p>
            <a:pPr marL="285750" indent="-285750">
              <a:buFont typeface="Arial" panose="020B0604020202020204" pitchFamily="34" charset="0"/>
              <a:buChar char="•"/>
            </a:pPr>
            <a:r>
              <a:rPr lang="en-US" sz="1400" dirty="0"/>
              <a:t>Public programming for local interests</a:t>
            </a:r>
          </a:p>
          <a:p>
            <a:pPr marL="285750" indent="-285750">
              <a:buFont typeface="Arial" panose="020B0604020202020204" pitchFamily="34" charset="0"/>
              <a:buChar char="•"/>
            </a:pPr>
            <a:r>
              <a:rPr lang="en-US" sz="1400" dirty="0"/>
              <a:t>Relocate existing sculpture</a:t>
            </a:r>
          </a:p>
          <a:p>
            <a:pPr marL="285750" indent="-285750">
              <a:buFont typeface="Arial" panose="020B0604020202020204" pitchFamily="34" charset="0"/>
              <a:buChar char="•"/>
            </a:pPr>
            <a:r>
              <a:rPr lang="en-US" sz="1400" dirty="0"/>
              <a:t>Plazas and open space to accommodate wide range of community events</a:t>
            </a:r>
          </a:p>
          <a:p>
            <a:endParaRPr lang="en-US" sz="1400" dirty="0"/>
          </a:p>
          <a:p>
            <a:r>
              <a:rPr lang="en-US" sz="1400" dirty="0"/>
              <a:t>Public Space, Programming, &amp; Uses</a:t>
            </a:r>
          </a:p>
          <a:p>
            <a:pPr marL="285750" indent="-285750">
              <a:buFont typeface="Arial"/>
              <a:buChar char="•"/>
            </a:pPr>
            <a:r>
              <a:rPr lang="en-US" sz="1400" dirty="0"/>
              <a:t>Identify source and entity to manage public programming and uses of public spaces that focuses on local communities and cultures</a:t>
            </a:r>
          </a:p>
          <a:p>
            <a:pPr marL="285750" indent="-285750">
              <a:buFont typeface="Arial"/>
              <a:buChar char="•"/>
            </a:pPr>
            <a:endParaRPr lang="en-US" sz="1400" dirty="0"/>
          </a:p>
          <a:p>
            <a:r>
              <a:rPr lang="en-US" sz="1400" dirty="0"/>
              <a:t>Preserve and Enhance Memory of Place</a:t>
            </a:r>
          </a:p>
          <a:p>
            <a:pPr marL="285750" indent="-285750">
              <a:buFont typeface="Arial" panose="020B0604020202020204" pitchFamily="34" charset="0"/>
              <a:buChar char="•"/>
            </a:pPr>
            <a:r>
              <a:rPr lang="en-US" sz="1400" dirty="0"/>
              <a:t>Reuse certain existing buildings for civic uses that facilitate community interaction in public spaces</a:t>
            </a:r>
          </a:p>
          <a:p>
            <a:endParaRPr lang="en-US" sz="1400" dirty="0"/>
          </a:p>
          <a:p>
            <a:r>
              <a:rPr lang="en-US" sz="1400" dirty="0"/>
              <a:t>District Planning &amp; Governance</a:t>
            </a:r>
          </a:p>
          <a:p>
            <a:pPr marL="285750" indent="-285750">
              <a:buFont typeface="Arial"/>
              <a:buChar char="•"/>
            </a:pPr>
            <a:r>
              <a:rPr lang="en-US" sz="1400" dirty="0"/>
              <a:t>Inclusive Civic Engagement</a:t>
            </a:r>
          </a:p>
          <a:p>
            <a:pPr marL="285750" indent="-285750">
              <a:buFont typeface="Arial"/>
              <a:buChar char="•"/>
            </a:pPr>
            <a:r>
              <a:rPr lang="en-US" sz="1400" dirty="0"/>
              <a:t>Pursue Metropolitan Redevelopment Area (MRA) to establish a governance and planning structure</a:t>
            </a:r>
          </a:p>
        </p:txBody>
      </p:sp>
      <p:sp>
        <p:nvSpPr>
          <p:cNvPr id="8" name="TextBox 7">
            <a:extLst>
              <a:ext uri="{FF2B5EF4-FFF2-40B4-BE49-F238E27FC236}">
                <a16:creationId xmlns:a16="http://schemas.microsoft.com/office/drawing/2014/main" id="{595E30B9-B80B-7670-494B-F39F31E94F09}"/>
              </a:ext>
            </a:extLst>
          </p:cNvPr>
          <p:cNvSpPr txBox="1"/>
          <p:nvPr/>
        </p:nvSpPr>
        <p:spPr>
          <a:xfrm>
            <a:off x="506629" y="1383952"/>
            <a:ext cx="3249826" cy="3416320"/>
          </a:xfrm>
          <a:prstGeom prst="rect">
            <a:avLst/>
          </a:prstGeom>
          <a:solidFill>
            <a:schemeClr val="tx1">
              <a:lumMod val="75000"/>
              <a:lumOff val="25000"/>
            </a:schemeClr>
          </a:solidFill>
        </p:spPr>
        <p:txBody>
          <a:bodyPr wrap="square" rtlCol="0">
            <a:spAutoFit/>
          </a:bodyPr>
          <a:lstStyle/>
          <a:p>
            <a:endParaRPr lang="en-US" b="1" dirty="0">
              <a:solidFill>
                <a:srgbClr val="D2533C"/>
              </a:solidFill>
              <a:highlight>
                <a:srgbClr val="FFFF00"/>
              </a:highlight>
            </a:endParaRPr>
          </a:p>
          <a:p>
            <a:r>
              <a:rPr lang="en-US" b="1" dirty="0">
                <a:solidFill>
                  <a:srgbClr val="D2533C"/>
                </a:solidFill>
                <a:highlight>
                  <a:srgbClr val="FFFF00"/>
                </a:highlight>
              </a:rPr>
              <a:t>CULTURE</a:t>
            </a:r>
          </a:p>
          <a:p>
            <a:r>
              <a:rPr lang="en-US" b="1" dirty="0">
                <a:solidFill>
                  <a:schemeClr val="bg1"/>
                </a:solidFill>
              </a:rPr>
              <a:t>MEMORY OF PLACE</a:t>
            </a:r>
          </a:p>
          <a:p>
            <a:endParaRPr lang="en-US" dirty="0">
              <a:solidFill>
                <a:schemeClr val="bg1"/>
              </a:solidFill>
            </a:endParaRPr>
          </a:p>
          <a:p>
            <a:endParaRPr lang="en-US" dirty="0">
              <a:solidFill>
                <a:schemeClr val="bg1"/>
              </a:solidFill>
            </a:endParaRPr>
          </a:p>
          <a:p>
            <a:r>
              <a:rPr lang="en-US" dirty="0">
                <a:solidFill>
                  <a:schemeClr val="bg1"/>
                </a:solidFill>
              </a:rPr>
              <a:t>Promote arts and culture, facilitate community planning, support district programming, acknowledge land</a:t>
            </a:r>
          </a:p>
          <a:p>
            <a:endParaRPr lang="en-US" dirty="0">
              <a:solidFill>
                <a:schemeClr val="bg1"/>
              </a:solidFill>
            </a:endParaRPr>
          </a:p>
          <a:p>
            <a:endParaRPr lang="en-US"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11437847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F7D30-44AD-CF4E-7FF8-9164E392E543}"/>
              </a:ext>
            </a:extLst>
          </p:cNvPr>
          <p:cNvSpPr>
            <a:spLocks noGrp="1"/>
          </p:cNvSpPr>
          <p:nvPr>
            <p:ph type="title"/>
          </p:nvPr>
        </p:nvSpPr>
        <p:spPr>
          <a:xfrm>
            <a:off x="457200" y="113984"/>
            <a:ext cx="8229600" cy="990600"/>
          </a:xfrm>
        </p:spPr>
        <p:txBody>
          <a:bodyPr>
            <a:normAutofit fontScale="90000"/>
          </a:bodyPr>
          <a:lstStyle/>
          <a:p>
            <a:r>
              <a:rPr lang="en-US" dirty="0"/>
              <a:t>Community Development Plan Update</a:t>
            </a:r>
          </a:p>
        </p:txBody>
      </p:sp>
      <p:sp>
        <p:nvSpPr>
          <p:cNvPr id="4" name="Slide Number Placeholder 3">
            <a:extLst>
              <a:ext uri="{FF2B5EF4-FFF2-40B4-BE49-F238E27FC236}">
                <a16:creationId xmlns:a16="http://schemas.microsoft.com/office/drawing/2014/main" id="{9831BB55-9BF2-6B5C-A310-2D50FDF7EDE4}"/>
              </a:ext>
            </a:extLst>
          </p:cNvPr>
          <p:cNvSpPr>
            <a:spLocks noGrp="1"/>
          </p:cNvSpPr>
          <p:nvPr>
            <p:ph type="sldNum" sz="quarter" idx="12"/>
          </p:nvPr>
        </p:nvSpPr>
        <p:spPr/>
        <p:txBody>
          <a:bodyPr/>
          <a:lstStyle/>
          <a:p>
            <a:fld id="{93C8517A-5CDD-4BBF-B3D6-ED9E6CC5A972}" type="slidenum">
              <a:rPr lang="en-US" smtClean="0"/>
              <a:pPr/>
              <a:t>17</a:t>
            </a:fld>
            <a:endParaRPr lang="en-US"/>
          </a:p>
        </p:txBody>
      </p:sp>
      <p:sp>
        <p:nvSpPr>
          <p:cNvPr id="8" name="TextBox 7">
            <a:extLst>
              <a:ext uri="{FF2B5EF4-FFF2-40B4-BE49-F238E27FC236}">
                <a16:creationId xmlns:a16="http://schemas.microsoft.com/office/drawing/2014/main" id="{595E30B9-B80B-7670-494B-F39F31E94F09}"/>
              </a:ext>
            </a:extLst>
          </p:cNvPr>
          <p:cNvSpPr txBox="1"/>
          <p:nvPr/>
        </p:nvSpPr>
        <p:spPr>
          <a:xfrm>
            <a:off x="494266" y="3727001"/>
            <a:ext cx="184731" cy="369332"/>
          </a:xfrm>
          <a:prstGeom prst="rect">
            <a:avLst/>
          </a:prstGeom>
          <a:solidFill>
            <a:schemeClr val="bg1">
              <a:lumMod val="85000"/>
            </a:schemeClr>
          </a:solidFill>
        </p:spPr>
        <p:txBody>
          <a:bodyPr wrap="none" rtlCol="0">
            <a:spAutoFit/>
          </a:bodyPr>
          <a:lstStyle/>
          <a:p>
            <a:endParaRPr lang="en-US" dirty="0"/>
          </a:p>
        </p:txBody>
      </p:sp>
      <p:sp>
        <p:nvSpPr>
          <p:cNvPr id="9" name="TextBox 8">
            <a:extLst>
              <a:ext uri="{FF2B5EF4-FFF2-40B4-BE49-F238E27FC236}">
                <a16:creationId xmlns:a16="http://schemas.microsoft.com/office/drawing/2014/main" id="{A8FF86EA-D903-381D-CAB3-04F31D5E5938}"/>
              </a:ext>
            </a:extLst>
          </p:cNvPr>
          <p:cNvSpPr txBox="1"/>
          <p:nvPr/>
        </p:nvSpPr>
        <p:spPr>
          <a:xfrm>
            <a:off x="321276" y="898281"/>
            <a:ext cx="8489092" cy="5724644"/>
          </a:xfrm>
          <a:prstGeom prst="rect">
            <a:avLst/>
          </a:prstGeom>
          <a:solidFill>
            <a:schemeClr val="tx1">
              <a:lumMod val="75000"/>
              <a:lumOff val="25000"/>
            </a:schemeClr>
          </a:solidFill>
        </p:spPr>
        <p:txBody>
          <a:bodyPr wrap="square" rtlCol="0">
            <a:spAutoFit/>
          </a:bodyPr>
          <a:lstStyle/>
          <a:p>
            <a:endParaRPr lang="en-US" sz="2000" b="1" dirty="0">
              <a:solidFill>
                <a:schemeClr val="bg1"/>
              </a:solidFill>
            </a:endParaRPr>
          </a:p>
          <a:p>
            <a:r>
              <a:rPr lang="en-US" b="1" dirty="0">
                <a:solidFill>
                  <a:srgbClr val="D2533C"/>
                </a:solidFill>
                <a:highlight>
                  <a:srgbClr val="FFFF00"/>
                </a:highlight>
              </a:rPr>
              <a:t>AUGUST 15</a:t>
            </a:r>
            <a:r>
              <a:rPr lang="en-US" sz="2000" b="1" dirty="0">
                <a:solidFill>
                  <a:schemeClr val="bg1"/>
                </a:solidFill>
              </a:rPr>
              <a:t>	</a:t>
            </a:r>
            <a:r>
              <a:rPr lang="en-US" b="1" dirty="0">
                <a:solidFill>
                  <a:schemeClr val="bg1"/>
                </a:solidFill>
              </a:rPr>
              <a:t>Community Development Plan Posted</a:t>
            </a:r>
          </a:p>
          <a:p>
            <a:endParaRPr lang="en-US" sz="2400" b="1" dirty="0">
              <a:solidFill>
                <a:schemeClr val="bg1"/>
              </a:solidFill>
            </a:endParaRPr>
          </a:p>
          <a:p>
            <a:r>
              <a:rPr lang="en-US" b="1" dirty="0">
                <a:solidFill>
                  <a:srgbClr val="D2533C"/>
                </a:solidFill>
                <a:highlight>
                  <a:srgbClr val="FFFF00"/>
                </a:highlight>
              </a:rPr>
              <a:t>AUGUST 17</a:t>
            </a:r>
            <a:r>
              <a:rPr lang="en-US" sz="2000" b="1" dirty="0">
                <a:solidFill>
                  <a:schemeClr val="bg1"/>
                </a:solidFill>
              </a:rPr>
              <a:t>	</a:t>
            </a:r>
            <a:r>
              <a:rPr lang="en-US" b="1" dirty="0">
                <a:solidFill>
                  <a:schemeClr val="bg1"/>
                </a:solidFill>
              </a:rPr>
              <a:t>Quality of Life Presentation</a:t>
            </a:r>
          </a:p>
          <a:p>
            <a:endParaRPr lang="en-US" sz="2400" b="1" dirty="0">
              <a:solidFill>
                <a:schemeClr val="bg1"/>
              </a:solidFill>
            </a:endParaRPr>
          </a:p>
          <a:p>
            <a:r>
              <a:rPr lang="en-US" b="1" dirty="0">
                <a:solidFill>
                  <a:srgbClr val="D2533C"/>
                </a:solidFill>
                <a:highlight>
                  <a:srgbClr val="FFFF00"/>
                </a:highlight>
              </a:rPr>
              <a:t>AUGUST 31</a:t>
            </a:r>
            <a:r>
              <a:rPr lang="en-US" sz="2000" b="1" dirty="0">
                <a:solidFill>
                  <a:schemeClr val="bg1"/>
                </a:solidFill>
              </a:rPr>
              <a:t>	</a:t>
            </a:r>
            <a:r>
              <a:rPr lang="en-US" b="1" dirty="0">
                <a:solidFill>
                  <a:schemeClr val="bg1"/>
                </a:solidFill>
              </a:rPr>
              <a:t>Governing Body Presentation (Progress Report)</a:t>
            </a:r>
          </a:p>
          <a:p>
            <a:endParaRPr lang="en-US" sz="2400" b="1" dirty="0">
              <a:solidFill>
                <a:schemeClr val="bg1"/>
              </a:solidFill>
            </a:endParaRPr>
          </a:p>
          <a:p>
            <a:r>
              <a:rPr lang="en-US" b="1" dirty="0">
                <a:solidFill>
                  <a:srgbClr val="D2533C"/>
                </a:solidFill>
                <a:highlight>
                  <a:srgbClr val="FFFF00"/>
                </a:highlight>
              </a:rPr>
              <a:t>SEPTEMBER 15</a:t>
            </a:r>
            <a:r>
              <a:rPr lang="en-US" sz="2000" b="1" dirty="0">
                <a:solidFill>
                  <a:schemeClr val="bg1"/>
                </a:solidFill>
              </a:rPr>
              <a:t>	</a:t>
            </a:r>
            <a:r>
              <a:rPr lang="en-US" b="1" dirty="0">
                <a:solidFill>
                  <a:schemeClr val="bg1"/>
                </a:solidFill>
              </a:rPr>
              <a:t>Planning Commission Presentation</a:t>
            </a:r>
          </a:p>
          <a:p>
            <a:endParaRPr lang="en-US" sz="2400" b="1" dirty="0">
              <a:solidFill>
                <a:schemeClr val="bg1"/>
              </a:solidFill>
            </a:endParaRPr>
          </a:p>
          <a:p>
            <a:r>
              <a:rPr lang="en-US" b="1" dirty="0">
                <a:solidFill>
                  <a:srgbClr val="D2533C"/>
                </a:solidFill>
                <a:highlight>
                  <a:srgbClr val="FFFF00"/>
                </a:highlight>
              </a:rPr>
              <a:t>SEPTEMBER 28</a:t>
            </a:r>
            <a:r>
              <a:rPr lang="en-US" b="1" dirty="0">
                <a:solidFill>
                  <a:schemeClr val="bg1"/>
                </a:solidFill>
              </a:rPr>
              <a:t>	Governing Body Presentation (Progress Report)</a:t>
            </a:r>
          </a:p>
          <a:p>
            <a:endParaRPr lang="en-US" sz="2400" b="1" dirty="0">
              <a:solidFill>
                <a:schemeClr val="bg1"/>
              </a:solidFill>
            </a:endParaRPr>
          </a:p>
          <a:p>
            <a:r>
              <a:rPr lang="en-US" b="1" dirty="0">
                <a:solidFill>
                  <a:srgbClr val="D2533C"/>
                </a:solidFill>
                <a:highlight>
                  <a:srgbClr val="FFFF00"/>
                </a:highlight>
              </a:rPr>
              <a:t>OCTOBER 12</a:t>
            </a:r>
            <a:r>
              <a:rPr lang="en-US" sz="2000" b="1" dirty="0">
                <a:solidFill>
                  <a:schemeClr val="bg1"/>
                </a:solidFill>
              </a:rPr>
              <a:t>	</a:t>
            </a:r>
            <a:r>
              <a:rPr lang="en-US" sz="2000" dirty="0">
                <a:solidFill>
                  <a:schemeClr val="bg1"/>
                </a:solidFill>
              </a:rPr>
              <a:t>Economic Development Advisory Committee</a:t>
            </a:r>
          </a:p>
          <a:p>
            <a:endParaRPr lang="en-US" sz="2400" b="1" dirty="0">
              <a:solidFill>
                <a:schemeClr val="bg1"/>
              </a:solidFill>
            </a:endParaRPr>
          </a:p>
          <a:p>
            <a:r>
              <a:rPr lang="en-US" b="1" dirty="0">
                <a:solidFill>
                  <a:srgbClr val="D2533C"/>
                </a:solidFill>
                <a:highlight>
                  <a:srgbClr val="FFFF00"/>
                </a:highlight>
              </a:rPr>
              <a:t>OCTOBER 17</a:t>
            </a:r>
            <a:r>
              <a:rPr lang="en-US" sz="2000" b="1" dirty="0">
                <a:solidFill>
                  <a:schemeClr val="bg1"/>
                </a:solidFill>
              </a:rPr>
              <a:t>	</a:t>
            </a:r>
            <a:r>
              <a:rPr lang="en-US" b="1" dirty="0">
                <a:solidFill>
                  <a:schemeClr val="bg1"/>
                </a:solidFill>
              </a:rPr>
              <a:t>Finance Committee</a:t>
            </a:r>
          </a:p>
          <a:p>
            <a:endParaRPr lang="en-US" sz="2400" b="1" dirty="0">
              <a:solidFill>
                <a:schemeClr val="bg1"/>
              </a:solidFill>
            </a:endParaRPr>
          </a:p>
          <a:p>
            <a:r>
              <a:rPr lang="en-US" b="1" dirty="0">
                <a:solidFill>
                  <a:srgbClr val="D2533C"/>
                </a:solidFill>
                <a:highlight>
                  <a:srgbClr val="FFFF00"/>
                </a:highlight>
              </a:rPr>
              <a:t>NOVEMBER 9</a:t>
            </a:r>
            <a:r>
              <a:rPr lang="en-US" sz="2000" b="1" dirty="0">
                <a:solidFill>
                  <a:schemeClr val="bg1"/>
                </a:solidFill>
              </a:rPr>
              <a:t>	Governing Body Hearing</a:t>
            </a:r>
          </a:p>
          <a:p>
            <a:r>
              <a:rPr lang="en-US" sz="2000" b="1" dirty="0">
                <a:solidFill>
                  <a:schemeClr val="bg1"/>
                </a:solidFill>
              </a:rPr>
              <a:t>		</a:t>
            </a:r>
            <a:r>
              <a:rPr lang="en-US" sz="2000" b="1" dirty="0">
                <a:solidFill>
                  <a:srgbClr val="D2533C"/>
                </a:solidFill>
                <a:highlight>
                  <a:srgbClr val="FFFF00"/>
                </a:highlight>
              </a:rPr>
              <a:t>Midtown Redevelopment Plans</a:t>
            </a:r>
          </a:p>
        </p:txBody>
      </p:sp>
    </p:spTree>
    <p:extLst>
      <p:ext uri="{BB962C8B-B14F-4D97-AF65-F5344CB8AC3E}">
        <p14:creationId xmlns:p14="http://schemas.microsoft.com/office/powerpoint/2010/main" val="31940322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19798-8CBC-F31D-28EC-C8ED8F3F4ACD}"/>
              </a:ext>
            </a:extLst>
          </p:cNvPr>
          <p:cNvSpPr>
            <a:spLocks noGrp="1"/>
          </p:cNvSpPr>
          <p:nvPr>
            <p:ph type="title"/>
          </p:nvPr>
        </p:nvSpPr>
        <p:spPr/>
        <p:txBody>
          <a:bodyPr>
            <a:normAutofit fontScale="90000"/>
          </a:bodyPr>
          <a:lstStyle/>
          <a:p>
            <a:pPr algn="ctr"/>
            <a:r>
              <a:rPr lang="en-US" dirty="0"/>
              <a:t>Public Engagement Reports</a:t>
            </a:r>
            <a:br>
              <a:rPr lang="en-US" dirty="0"/>
            </a:br>
            <a:r>
              <a:rPr lang="en-US" sz="3100" dirty="0">
                <a:solidFill>
                  <a:schemeClr val="tx1"/>
                </a:solidFill>
              </a:rPr>
              <a:t>supported by the City of Santa Fe </a:t>
            </a:r>
          </a:p>
        </p:txBody>
      </p:sp>
      <p:sp>
        <p:nvSpPr>
          <p:cNvPr id="5" name="Slide Number Placeholder 4">
            <a:extLst>
              <a:ext uri="{FF2B5EF4-FFF2-40B4-BE49-F238E27FC236}">
                <a16:creationId xmlns:a16="http://schemas.microsoft.com/office/drawing/2014/main" id="{A6F3259B-A477-8811-2EC5-E512F7D65943}"/>
              </a:ext>
            </a:extLst>
          </p:cNvPr>
          <p:cNvSpPr>
            <a:spLocks noGrp="1"/>
          </p:cNvSpPr>
          <p:nvPr>
            <p:ph type="sldNum" sz="quarter" idx="12"/>
          </p:nvPr>
        </p:nvSpPr>
        <p:spPr/>
        <p:txBody>
          <a:bodyPr/>
          <a:lstStyle/>
          <a:p>
            <a:fld id="{0CFEC368-1D7A-4F81-ABF6-AE0E36BAF64C}" type="slidenum">
              <a:rPr lang="en-US" smtClean="0"/>
              <a:pPr/>
              <a:t>18</a:t>
            </a:fld>
            <a:endParaRPr lang="en-US"/>
          </a:p>
        </p:txBody>
      </p:sp>
      <p:pic>
        <p:nvPicPr>
          <p:cNvPr id="8" name="Picture 7">
            <a:extLst>
              <a:ext uri="{FF2B5EF4-FFF2-40B4-BE49-F238E27FC236}">
                <a16:creationId xmlns:a16="http://schemas.microsoft.com/office/drawing/2014/main" id="{ED2D6A58-858A-CB38-9706-7E6DD742C32D}"/>
              </a:ext>
            </a:extLst>
          </p:cNvPr>
          <p:cNvPicPr>
            <a:picLocks noChangeAspect="1"/>
          </p:cNvPicPr>
          <p:nvPr/>
        </p:nvPicPr>
        <p:blipFill>
          <a:blip r:embed="rId2"/>
          <a:stretch>
            <a:fillRect/>
          </a:stretch>
        </p:blipFill>
        <p:spPr>
          <a:xfrm>
            <a:off x="1" y="1886732"/>
            <a:ext cx="4283887" cy="2289964"/>
          </a:xfrm>
          <a:prstGeom prst="rect">
            <a:avLst/>
          </a:prstGeom>
        </p:spPr>
      </p:pic>
      <p:sp>
        <p:nvSpPr>
          <p:cNvPr id="9" name="TextBox 8">
            <a:extLst>
              <a:ext uri="{FF2B5EF4-FFF2-40B4-BE49-F238E27FC236}">
                <a16:creationId xmlns:a16="http://schemas.microsoft.com/office/drawing/2014/main" id="{C28541DE-056A-2765-095F-997AD7857DB3}"/>
              </a:ext>
            </a:extLst>
          </p:cNvPr>
          <p:cNvSpPr txBox="1"/>
          <p:nvPr/>
        </p:nvSpPr>
        <p:spPr>
          <a:xfrm>
            <a:off x="888842" y="6017538"/>
            <a:ext cx="7379200" cy="707886"/>
          </a:xfrm>
          <a:prstGeom prst="rect">
            <a:avLst/>
          </a:prstGeom>
          <a:solidFill>
            <a:schemeClr val="tx1">
              <a:lumMod val="25000"/>
              <a:lumOff val="75000"/>
            </a:schemeClr>
          </a:solidFill>
        </p:spPr>
        <p:txBody>
          <a:bodyPr wrap="none" rtlCol="0">
            <a:spAutoFit/>
          </a:bodyPr>
          <a:lstStyle/>
          <a:p>
            <a:r>
              <a:rPr lang="en-US" sz="2000" dirty="0"/>
              <a:t>More information on website:  </a:t>
            </a:r>
            <a:r>
              <a:rPr lang="en-US" sz="2000" dirty="0">
                <a:hlinkClick r:id="rId3"/>
              </a:rPr>
              <a:t>www.MidtownDistrictSantaFe.org</a:t>
            </a:r>
            <a:endParaRPr lang="en-US" sz="2000" dirty="0"/>
          </a:p>
          <a:p>
            <a:endParaRPr lang="en-US" sz="2000" dirty="0"/>
          </a:p>
        </p:txBody>
      </p:sp>
      <p:pic>
        <p:nvPicPr>
          <p:cNvPr id="10" name="Picture 9">
            <a:extLst>
              <a:ext uri="{FF2B5EF4-FFF2-40B4-BE49-F238E27FC236}">
                <a16:creationId xmlns:a16="http://schemas.microsoft.com/office/drawing/2014/main" id="{8FA41201-1853-9D84-5820-D4829EA55C6C}"/>
              </a:ext>
            </a:extLst>
          </p:cNvPr>
          <p:cNvPicPr>
            <a:picLocks noChangeAspect="1"/>
          </p:cNvPicPr>
          <p:nvPr/>
        </p:nvPicPr>
        <p:blipFill>
          <a:blip r:embed="rId4"/>
          <a:stretch>
            <a:fillRect/>
          </a:stretch>
        </p:blipFill>
        <p:spPr>
          <a:xfrm>
            <a:off x="4120897" y="1603706"/>
            <a:ext cx="4860111" cy="1873103"/>
          </a:xfrm>
          <a:prstGeom prst="rect">
            <a:avLst/>
          </a:prstGeom>
        </p:spPr>
      </p:pic>
      <p:sp>
        <p:nvSpPr>
          <p:cNvPr id="11" name="TextBox 10">
            <a:extLst>
              <a:ext uri="{FF2B5EF4-FFF2-40B4-BE49-F238E27FC236}">
                <a16:creationId xmlns:a16="http://schemas.microsoft.com/office/drawing/2014/main" id="{059A8E3A-0E64-DB5C-9022-A9366A37D4EF}"/>
              </a:ext>
            </a:extLst>
          </p:cNvPr>
          <p:cNvSpPr txBox="1"/>
          <p:nvPr/>
        </p:nvSpPr>
        <p:spPr>
          <a:xfrm>
            <a:off x="4202392" y="3212924"/>
            <a:ext cx="4697120" cy="738664"/>
          </a:xfrm>
          <a:prstGeom prst="rect">
            <a:avLst/>
          </a:prstGeom>
          <a:noFill/>
        </p:spPr>
        <p:txBody>
          <a:bodyPr wrap="none" rtlCol="0">
            <a:spAutoFit/>
          </a:bodyPr>
          <a:lstStyle/>
          <a:p>
            <a:r>
              <a:rPr lang="en-US" sz="2400" b="1" dirty="0"/>
              <a:t>Midtown Engagement Partners</a:t>
            </a:r>
          </a:p>
          <a:p>
            <a:pPr algn="ctr"/>
            <a:r>
              <a:rPr lang="en-US" b="1" dirty="0"/>
              <a:t>Various FY22 Activities and Insight</a:t>
            </a:r>
            <a:endParaRPr lang="en-US" sz="2400" b="1" dirty="0"/>
          </a:p>
        </p:txBody>
      </p:sp>
      <p:sp>
        <p:nvSpPr>
          <p:cNvPr id="12" name="TextBox 11">
            <a:extLst>
              <a:ext uri="{FF2B5EF4-FFF2-40B4-BE49-F238E27FC236}">
                <a16:creationId xmlns:a16="http://schemas.microsoft.com/office/drawing/2014/main" id="{BEA4FE6D-EF12-8D00-85F3-A0E22CBF1F21}"/>
              </a:ext>
            </a:extLst>
          </p:cNvPr>
          <p:cNvSpPr txBox="1"/>
          <p:nvPr/>
        </p:nvSpPr>
        <p:spPr>
          <a:xfrm>
            <a:off x="1596570" y="4030080"/>
            <a:ext cx="5994400" cy="1969770"/>
          </a:xfrm>
          <a:prstGeom prst="rect">
            <a:avLst/>
          </a:prstGeom>
          <a:solidFill>
            <a:schemeClr val="tx2">
              <a:lumMod val="75000"/>
            </a:schemeClr>
          </a:solidFill>
        </p:spPr>
        <p:txBody>
          <a:bodyPr wrap="square" rtlCol="0">
            <a:spAutoFit/>
          </a:bodyPr>
          <a:lstStyle/>
          <a:p>
            <a:pPr algn="ctr"/>
            <a:endParaRPr lang="en-US" sz="1600" b="1" dirty="0">
              <a:solidFill>
                <a:schemeClr val="bg1"/>
              </a:solidFill>
            </a:endParaRPr>
          </a:p>
          <a:p>
            <a:pPr algn="ctr"/>
            <a:r>
              <a:rPr lang="en-US" sz="2000" dirty="0">
                <a:solidFill>
                  <a:schemeClr val="bg1"/>
                </a:solidFill>
              </a:rPr>
              <a:t>FEEDBACK AND EDUCATION</a:t>
            </a:r>
          </a:p>
          <a:p>
            <a:pPr algn="ctr"/>
            <a:endParaRPr lang="en-US" sz="1000" dirty="0">
              <a:solidFill>
                <a:schemeClr val="bg1"/>
              </a:solidFill>
            </a:endParaRPr>
          </a:p>
          <a:p>
            <a:pPr algn="ctr"/>
            <a:r>
              <a:rPr lang="en-US" sz="2000" b="1" dirty="0">
                <a:solidFill>
                  <a:schemeClr val="bg1"/>
                </a:solidFill>
              </a:rPr>
              <a:t>PUBLIC HEARINGS </a:t>
            </a:r>
          </a:p>
          <a:p>
            <a:pPr algn="ctr"/>
            <a:r>
              <a:rPr lang="en-US" sz="2000" b="1" dirty="0">
                <a:solidFill>
                  <a:schemeClr val="bg1"/>
                </a:solidFill>
              </a:rPr>
              <a:t>&amp;</a:t>
            </a:r>
          </a:p>
          <a:p>
            <a:pPr algn="ctr"/>
            <a:r>
              <a:rPr lang="en-US" sz="2000" b="1" dirty="0">
                <a:solidFill>
                  <a:schemeClr val="bg1"/>
                </a:solidFill>
              </a:rPr>
              <a:t>COMMUNITY PLANNING STIPEND PROGRAM</a:t>
            </a:r>
          </a:p>
          <a:p>
            <a:pPr algn="ctr"/>
            <a:endParaRPr lang="en-US" sz="1600" dirty="0">
              <a:solidFill>
                <a:schemeClr val="bg1"/>
              </a:solidFill>
            </a:endParaRPr>
          </a:p>
        </p:txBody>
      </p:sp>
    </p:spTree>
    <p:extLst>
      <p:ext uri="{BB962C8B-B14F-4D97-AF65-F5344CB8AC3E}">
        <p14:creationId xmlns:p14="http://schemas.microsoft.com/office/powerpoint/2010/main" val="22109157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a:t>MIDTOWN SANTA FE</a:t>
            </a:r>
          </a:p>
        </p:txBody>
      </p:sp>
      <p:sp>
        <p:nvSpPr>
          <p:cNvPr id="3" name="Subtitle 2"/>
          <p:cNvSpPr>
            <a:spLocks noGrp="1"/>
          </p:cNvSpPr>
          <p:nvPr>
            <p:ph type="subTitle" idx="1"/>
          </p:nvPr>
        </p:nvSpPr>
        <p:spPr>
          <a:xfrm>
            <a:off x="685800" y="3557032"/>
            <a:ext cx="7848600" cy="2972262"/>
          </a:xfrm>
        </p:spPr>
        <p:txBody>
          <a:bodyPr>
            <a:normAutofit/>
          </a:bodyPr>
          <a:lstStyle/>
          <a:p>
            <a:pPr algn="ctr"/>
            <a:endParaRPr lang="en-US" sz="2200" dirty="0"/>
          </a:p>
          <a:p>
            <a:pPr algn="ctr"/>
            <a:r>
              <a:rPr lang="en-US" b="1" dirty="0"/>
              <a:t>For Midtown Information</a:t>
            </a:r>
          </a:p>
          <a:p>
            <a:pPr algn="ctr"/>
            <a:r>
              <a:rPr lang="en-US" b="1" dirty="0">
                <a:hlinkClick r:id="rId2"/>
              </a:rPr>
              <a:t>www.</a:t>
            </a:r>
            <a:r>
              <a:rPr lang="en-US" b="1" dirty="0">
                <a:solidFill>
                  <a:srgbClr val="0000FF"/>
                </a:solidFill>
                <a:hlinkClick r:id="rId2"/>
              </a:rPr>
              <a:t>MidtownDistrictSantaFe</a:t>
            </a:r>
            <a:r>
              <a:rPr lang="en-US" b="1" dirty="0">
                <a:hlinkClick r:id="rId2"/>
              </a:rPr>
              <a:t>.org</a:t>
            </a:r>
            <a:endParaRPr lang="en-US" b="1" dirty="0"/>
          </a:p>
          <a:p>
            <a:pPr algn="ctr"/>
            <a:endParaRPr lang="en-US" b="1" dirty="0"/>
          </a:p>
          <a:p>
            <a:pPr algn="ctr"/>
            <a:endParaRPr lang="en-US" sz="2000" b="1" dirty="0"/>
          </a:p>
          <a:p>
            <a:pPr algn="ctr"/>
            <a:endParaRPr lang="en-US" sz="2000" b="1" dirty="0"/>
          </a:p>
          <a:p>
            <a:pPr algn="ctr"/>
            <a:endParaRPr lang="en-US" b="1"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19</a:t>
            </a:fld>
            <a:endParaRPr lang="en-US"/>
          </a:p>
        </p:txBody>
      </p:sp>
    </p:spTree>
    <p:extLst>
      <p:ext uri="{BB962C8B-B14F-4D97-AF65-F5344CB8AC3E}">
        <p14:creationId xmlns:p14="http://schemas.microsoft.com/office/powerpoint/2010/main" val="4187139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4869"/>
            <a:ext cx="9144000" cy="717648"/>
          </a:xfrm>
        </p:spPr>
        <p:txBody>
          <a:bodyPr>
            <a:normAutofit fontScale="90000"/>
          </a:bodyPr>
          <a:lstStyle/>
          <a:p>
            <a:pPr algn="ctr"/>
            <a:r>
              <a:rPr lang="en-US" sz="3600" dirty="0"/>
              <a:t>PLANNING &amp; PREDEVELOPMENT  ACTIONS</a:t>
            </a:r>
          </a:p>
        </p:txBody>
      </p:sp>
      <p:sp>
        <p:nvSpPr>
          <p:cNvPr id="4" name="Slide Number Placeholder 3"/>
          <p:cNvSpPr>
            <a:spLocks noGrp="1"/>
          </p:cNvSpPr>
          <p:nvPr>
            <p:ph type="sldNum" sz="quarter" idx="12"/>
          </p:nvPr>
        </p:nvSpPr>
        <p:spPr/>
        <p:txBody>
          <a:bodyPr/>
          <a:lstStyle/>
          <a:p>
            <a:fld id="{93C8517A-5CDD-4BBF-B3D6-ED9E6CC5A972}" type="slidenum">
              <a:rPr lang="en-US" smtClean="0"/>
              <a:pPr/>
              <a:t>2</a:t>
            </a:fld>
            <a:endParaRPr lang="en-US" dirty="0"/>
          </a:p>
        </p:txBody>
      </p:sp>
      <p:sp>
        <p:nvSpPr>
          <p:cNvPr id="8" name="TextBox 7"/>
          <p:cNvSpPr txBox="1"/>
          <p:nvPr/>
        </p:nvSpPr>
        <p:spPr>
          <a:xfrm>
            <a:off x="457201" y="1151508"/>
            <a:ext cx="8021781" cy="6278642"/>
          </a:xfrm>
          <a:prstGeom prst="rect">
            <a:avLst/>
          </a:prstGeom>
          <a:noFill/>
        </p:spPr>
        <p:txBody>
          <a:bodyPr wrap="square" rtlCol="0">
            <a:spAutoFit/>
          </a:bodyPr>
          <a:lstStyle/>
          <a:p>
            <a:pPr marL="457200" indent="-457200">
              <a:buFont typeface="Arial"/>
              <a:buChar char="•"/>
            </a:pPr>
            <a:r>
              <a:rPr lang="en-US" sz="2200" dirty="0">
                <a:solidFill>
                  <a:srgbClr val="292934"/>
                </a:solidFill>
              </a:rPr>
              <a:t>City creates redevelopment plans for Midtown</a:t>
            </a:r>
            <a:endParaRPr lang="en-US" sz="2200" dirty="0">
              <a:solidFill>
                <a:srgbClr val="FF0000"/>
              </a:solidFill>
            </a:endParaRPr>
          </a:p>
          <a:p>
            <a:pPr marL="171450" indent="-171450">
              <a:buFont typeface="Arial"/>
              <a:buChar char="•"/>
            </a:pPr>
            <a:endParaRPr lang="en-US" sz="900" dirty="0"/>
          </a:p>
          <a:p>
            <a:pPr marL="457200" indent="-457200">
              <a:buFont typeface="Arial"/>
              <a:buChar char="•"/>
            </a:pPr>
            <a:r>
              <a:rPr lang="en-US" sz="2200" dirty="0"/>
              <a:t>Rezone site </a:t>
            </a:r>
            <a:r>
              <a:rPr lang="en-US" sz="2200" dirty="0">
                <a:solidFill>
                  <a:srgbClr val="D2533C"/>
                </a:solidFill>
              </a:rPr>
              <a:t>(Land Development Plan)</a:t>
            </a:r>
          </a:p>
          <a:p>
            <a:pPr marL="228600" indent="-228600">
              <a:buFont typeface="Arial"/>
              <a:buChar char="•"/>
            </a:pPr>
            <a:endParaRPr lang="en-US" sz="900" dirty="0"/>
          </a:p>
          <a:p>
            <a:pPr marL="457200" indent="-457200">
              <a:buFont typeface="Arial"/>
              <a:buChar char="•"/>
            </a:pPr>
            <a:r>
              <a:rPr lang="en-US" sz="2200" dirty="0"/>
              <a:t>Plan for infrastructure – </a:t>
            </a:r>
            <a:r>
              <a:rPr lang="en-US" sz="2200" dirty="0">
                <a:solidFill>
                  <a:srgbClr val="D2533C"/>
                </a:solidFill>
              </a:rPr>
              <a:t>(Assessments)</a:t>
            </a:r>
          </a:p>
          <a:p>
            <a:pPr marL="171450" indent="-171450">
              <a:buFont typeface="Arial"/>
              <a:buChar char="•"/>
            </a:pPr>
            <a:endParaRPr lang="en-US" sz="900" dirty="0"/>
          </a:p>
          <a:p>
            <a:pPr marL="457200" indent="-457200">
              <a:buFont typeface="Arial"/>
              <a:buChar char="•"/>
            </a:pPr>
            <a:r>
              <a:rPr lang="en-US" sz="2200" dirty="0"/>
              <a:t>Prepare site and buildings for reuse and redevelopment</a:t>
            </a:r>
          </a:p>
          <a:p>
            <a:pPr marL="228600" indent="-228600">
              <a:buFont typeface="Arial"/>
              <a:buChar char="•"/>
            </a:pPr>
            <a:endParaRPr lang="en-US" sz="900" dirty="0"/>
          </a:p>
          <a:p>
            <a:pPr marL="457200" indent="-457200">
              <a:buFont typeface="Arial"/>
              <a:buChar char="•"/>
            </a:pPr>
            <a:r>
              <a:rPr lang="en-US" sz="2200" dirty="0"/>
              <a:t>Reuse existing buildings for community purposes </a:t>
            </a:r>
            <a:r>
              <a:rPr lang="en-US" sz="2200" dirty="0">
                <a:solidFill>
                  <a:srgbClr val="D2533C"/>
                </a:solidFill>
              </a:rPr>
              <a:t>(RFPs)</a:t>
            </a:r>
          </a:p>
          <a:p>
            <a:pPr marL="457200" indent="-457200">
              <a:buFont typeface="Arial"/>
              <a:buChar char="•"/>
            </a:pPr>
            <a:endParaRPr lang="en-US" sz="900" dirty="0"/>
          </a:p>
          <a:p>
            <a:pPr marL="457200" indent="-457200">
              <a:buFont typeface="Arial"/>
              <a:buChar char="•"/>
            </a:pPr>
            <a:r>
              <a:rPr lang="en-US" sz="2200" dirty="0"/>
              <a:t>Promote Garson Studies Lot </a:t>
            </a:r>
            <a:r>
              <a:rPr lang="en-US" sz="2200" dirty="0">
                <a:solidFill>
                  <a:srgbClr val="D2533C"/>
                </a:solidFill>
              </a:rPr>
              <a:t>(RFP)</a:t>
            </a:r>
          </a:p>
          <a:p>
            <a:pPr marL="228600" indent="-228600">
              <a:buFont typeface="Arial"/>
              <a:buChar char="•"/>
            </a:pPr>
            <a:endParaRPr lang="en-US" sz="900" dirty="0"/>
          </a:p>
          <a:p>
            <a:pPr marL="457200" indent="-457200">
              <a:buFont typeface="Arial"/>
              <a:buChar char="•"/>
            </a:pPr>
            <a:r>
              <a:rPr lang="en-US" sz="2200" dirty="0"/>
              <a:t>Identify parcels for mixed-income and affordable housing development </a:t>
            </a:r>
            <a:r>
              <a:rPr lang="en-US" sz="2200" dirty="0">
                <a:solidFill>
                  <a:srgbClr val="D2533C"/>
                </a:solidFill>
              </a:rPr>
              <a:t>(Phase 1 and Land Development Plan)</a:t>
            </a:r>
          </a:p>
          <a:p>
            <a:pPr marL="228600" indent="-228600">
              <a:buFont typeface="Arial"/>
              <a:buChar char="•"/>
            </a:pPr>
            <a:endParaRPr lang="en-US" sz="900" dirty="0"/>
          </a:p>
          <a:p>
            <a:pPr marL="457200" indent="-457200">
              <a:buFont typeface="Arial"/>
              <a:buChar char="•"/>
            </a:pPr>
            <a:r>
              <a:rPr lang="en-US" sz="2200" dirty="0"/>
              <a:t>Assess and establish public funding mechanisms </a:t>
            </a:r>
            <a:r>
              <a:rPr lang="en-US" sz="2200" dirty="0">
                <a:solidFill>
                  <a:srgbClr val="D2533C"/>
                </a:solidFill>
              </a:rPr>
              <a:t>(Economic model in progress)</a:t>
            </a:r>
          </a:p>
          <a:p>
            <a:pPr marL="228600" indent="-228600">
              <a:buFont typeface="Arial"/>
              <a:buChar char="•"/>
            </a:pPr>
            <a:endParaRPr lang="en-US" sz="900" dirty="0"/>
          </a:p>
          <a:p>
            <a:pPr marL="457200" indent="-457200">
              <a:buFont typeface="Arial"/>
              <a:buChar char="•"/>
            </a:pPr>
            <a:r>
              <a:rPr lang="en-US" sz="2200" dirty="0"/>
              <a:t>Engage the public for development planning </a:t>
            </a:r>
            <a:r>
              <a:rPr lang="en-US" sz="2200" dirty="0">
                <a:solidFill>
                  <a:srgbClr val="D2533C"/>
                </a:solidFill>
              </a:rPr>
              <a:t>(Land and Community Development Plan)</a:t>
            </a:r>
          </a:p>
          <a:p>
            <a:pPr marL="457200" indent="-457200">
              <a:buAutoNum type="arabicPeriod"/>
            </a:pPr>
            <a:endParaRPr lang="en-US" sz="2200" dirty="0">
              <a:solidFill>
                <a:srgbClr val="292934"/>
              </a:solidFill>
            </a:endParaRPr>
          </a:p>
          <a:p>
            <a:pPr marL="457200" indent="-457200">
              <a:buAutoNum type="arabicPeriod"/>
            </a:pPr>
            <a:endParaRPr lang="en-US" sz="2200" dirty="0">
              <a:solidFill>
                <a:srgbClr val="292934"/>
              </a:solidFill>
            </a:endParaRPr>
          </a:p>
          <a:p>
            <a:endParaRPr lang="en-US" sz="2200" dirty="0"/>
          </a:p>
        </p:txBody>
      </p:sp>
      <p:sp>
        <p:nvSpPr>
          <p:cNvPr id="5" name="Rectangle 4"/>
          <p:cNvSpPr/>
          <p:nvPr/>
        </p:nvSpPr>
        <p:spPr>
          <a:xfrm>
            <a:off x="0" y="6461153"/>
            <a:ext cx="9144000" cy="338554"/>
          </a:xfrm>
          <a:prstGeom prst="rect">
            <a:avLst/>
          </a:prstGeom>
        </p:spPr>
        <p:txBody>
          <a:bodyPr wrap="square">
            <a:spAutoFit/>
          </a:bodyPr>
          <a:lstStyle/>
          <a:p>
            <a:pPr algn="ctr"/>
            <a:r>
              <a:rPr lang="en-US" sz="1600" b="1" i="1" dirty="0"/>
              <a:t>(</a:t>
            </a:r>
            <a:r>
              <a:rPr lang="en-US" sz="1200" b="1" i="1" dirty="0"/>
              <a:t>Memo to Governing Body, from Rich Brown, Director of Community &amp; Economic Development, dated March 26, 2021)</a:t>
            </a:r>
            <a:r>
              <a:rPr lang="en-US" sz="1200" b="1" dirty="0"/>
              <a:t> </a:t>
            </a:r>
          </a:p>
        </p:txBody>
      </p:sp>
    </p:spTree>
    <p:extLst>
      <p:ext uri="{BB962C8B-B14F-4D97-AF65-F5344CB8AC3E}">
        <p14:creationId xmlns:p14="http://schemas.microsoft.com/office/powerpoint/2010/main" val="2719329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3C8517A-5CDD-4BBF-B3D6-ED9E6CC5A972}" type="slidenum">
              <a:rPr kumimoji="0" lang="en-US" sz="1400" b="1" i="0" u="none" strike="noStrike" kern="1200" cap="none" spc="0" normalizeH="0" baseline="0" noProof="0" smtClean="0">
                <a:ln>
                  <a:noFill/>
                </a:ln>
                <a:solidFill>
                  <a:srgbClr val="FFFFFF"/>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en-US" sz="1400" b="1" i="0" u="none" strike="noStrike" kern="1200" cap="none" spc="0" normalizeH="0" baseline="0" noProof="0" dirty="0">
              <a:ln>
                <a:noFill/>
              </a:ln>
              <a:solidFill>
                <a:srgbClr val="FFFFFF"/>
              </a:solidFill>
              <a:effectLst/>
              <a:uLnTx/>
              <a:uFillTx/>
              <a:latin typeface="Arial"/>
              <a:ea typeface="+mn-ea"/>
              <a:cs typeface="+mn-cs"/>
            </a:endParaRPr>
          </a:p>
        </p:txBody>
      </p:sp>
      <p:cxnSp>
        <p:nvCxnSpPr>
          <p:cNvPr id="12" name="Straight Connector 11"/>
          <p:cNvCxnSpPr>
            <a:cxnSpLocks/>
          </p:cNvCxnSpPr>
          <p:nvPr/>
        </p:nvCxnSpPr>
        <p:spPr>
          <a:xfrm>
            <a:off x="69866" y="3218530"/>
            <a:ext cx="6911702" cy="0"/>
          </a:xfrm>
          <a:prstGeom prst="line">
            <a:avLst/>
          </a:prstGeom>
          <a:ln w="266700">
            <a:solidFill>
              <a:schemeClr val="bg2">
                <a:lumMod val="25000"/>
              </a:schemeClr>
            </a:solidFill>
            <a:tailEnd type="triangle" w="lg"/>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76669" y="2055435"/>
            <a:ext cx="2018101" cy="338554"/>
          </a:xfrm>
          <a:prstGeom prst="rect">
            <a:avLst/>
          </a:prstGeom>
          <a:solidFill>
            <a:srgbClr val="0000FF"/>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FFFFFF"/>
                </a:solidFill>
                <a:effectLst/>
                <a:uLnTx/>
                <a:uFillTx/>
                <a:latin typeface="Calibri"/>
                <a:ea typeface="+mn-ea"/>
                <a:cs typeface="Calibri"/>
              </a:rPr>
              <a:t>July </a:t>
            </a:r>
            <a:r>
              <a:rPr kumimoji="0" lang="mr-IN" sz="1600" b="0" i="0" u="none" strike="noStrike" kern="1200" cap="none" spc="0" normalizeH="0" baseline="0" noProof="0" dirty="0">
                <a:ln>
                  <a:noFill/>
                </a:ln>
                <a:solidFill>
                  <a:srgbClr val="FFFFFF"/>
                </a:solidFill>
                <a:effectLst/>
                <a:uLnTx/>
                <a:uFillTx/>
                <a:latin typeface="Calibri"/>
                <a:ea typeface="+mn-ea"/>
                <a:cs typeface="Calibri"/>
              </a:rPr>
              <a:t>–</a:t>
            </a:r>
            <a:r>
              <a:rPr kumimoji="0" lang="en-US" sz="1600" b="0" i="0" u="none" strike="noStrike" kern="1200" cap="none" spc="0" normalizeH="0" baseline="0" noProof="0" dirty="0">
                <a:ln>
                  <a:noFill/>
                </a:ln>
                <a:solidFill>
                  <a:srgbClr val="FFFFFF"/>
                </a:solidFill>
                <a:effectLst/>
                <a:uLnTx/>
                <a:uFillTx/>
                <a:latin typeface="Calibri"/>
                <a:ea typeface="+mn-ea"/>
                <a:cs typeface="Calibri"/>
              </a:rPr>
              <a:t> December 2021</a:t>
            </a:r>
          </a:p>
        </p:txBody>
      </p:sp>
      <p:sp>
        <p:nvSpPr>
          <p:cNvPr id="14" name="TextBox 13"/>
          <p:cNvSpPr txBox="1"/>
          <p:nvPr/>
        </p:nvSpPr>
        <p:spPr>
          <a:xfrm>
            <a:off x="2561565" y="2055435"/>
            <a:ext cx="1868845" cy="338554"/>
          </a:xfrm>
          <a:prstGeom prst="rect">
            <a:avLst/>
          </a:prstGeom>
          <a:solidFill>
            <a:srgbClr val="0000FF"/>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FFFFFF"/>
                </a:solidFill>
                <a:effectLst/>
                <a:uLnTx/>
                <a:uFillTx/>
                <a:latin typeface="Calibri"/>
                <a:ea typeface="+mn-ea"/>
                <a:cs typeface="Calibri"/>
              </a:rPr>
              <a:t>January </a:t>
            </a:r>
            <a:r>
              <a:rPr kumimoji="0" lang="mr-IN" sz="1600" b="0" i="0" u="none" strike="noStrike" kern="1200" cap="none" spc="0" normalizeH="0" baseline="0" noProof="0" dirty="0">
                <a:ln>
                  <a:noFill/>
                </a:ln>
                <a:solidFill>
                  <a:srgbClr val="FFFFFF"/>
                </a:solidFill>
                <a:effectLst/>
                <a:uLnTx/>
                <a:uFillTx/>
                <a:latin typeface="Calibri"/>
                <a:ea typeface="+mn-ea"/>
                <a:cs typeface="Calibri"/>
              </a:rPr>
              <a:t>–</a:t>
            </a:r>
            <a:r>
              <a:rPr kumimoji="0" lang="en-US" sz="1600" b="0" i="0" u="none" strike="noStrike" kern="1200" cap="none" spc="0" normalizeH="0" baseline="0" noProof="0" dirty="0">
                <a:ln>
                  <a:noFill/>
                </a:ln>
                <a:solidFill>
                  <a:srgbClr val="FFFFFF"/>
                </a:solidFill>
                <a:effectLst/>
                <a:uLnTx/>
                <a:uFillTx/>
                <a:latin typeface="Calibri"/>
                <a:ea typeface="+mn-ea"/>
                <a:cs typeface="Calibri"/>
              </a:rPr>
              <a:t> June 2022</a:t>
            </a:r>
          </a:p>
        </p:txBody>
      </p:sp>
      <p:sp>
        <p:nvSpPr>
          <p:cNvPr id="15" name="TextBox 14"/>
          <p:cNvSpPr txBox="1"/>
          <p:nvPr/>
        </p:nvSpPr>
        <p:spPr>
          <a:xfrm>
            <a:off x="4807969" y="2055435"/>
            <a:ext cx="2036455" cy="338554"/>
          </a:xfrm>
          <a:prstGeom prst="rect">
            <a:avLst/>
          </a:prstGeom>
          <a:solidFill>
            <a:srgbClr val="0000FF"/>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FFFFFF"/>
                </a:solidFill>
                <a:effectLst/>
                <a:uLnTx/>
                <a:uFillTx/>
                <a:latin typeface="Calibri"/>
                <a:ea typeface="+mn-ea"/>
                <a:cs typeface="Calibri"/>
              </a:rPr>
              <a:t>July </a:t>
            </a:r>
            <a:r>
              <a:rPr kumimoji="0" lang="mr-IN" sz="1600" b="0" i="0" u="none" strike="noStrike" kern="1200" cap="none" spc="0" normalizeH="0" baseline="0" noProof="0" dirty="0">
                <a:ln>
                  <a:noFill/>
                </a:ln>
                <a:solidFill>
                  <a:srgbClr val="FFFFFF"/>
                </a:solidFill>
                <a:effectLst/>
                <a:uLnTx/>
                <a:uFillTx/>
                <a:latin typeface="Calibri"/>
                <a:ea typeface="+mn-ea"/>
                <a:cs typeface="Calibri"/>
              </a:rPr>
              <a:t>–</a:t>
            </a:r>
            <a:r>
              <a:rPr kumimoji="0" lang="en-US" sz="1600" b="0" i="0" u="none" strike="noStrike" kern="1200" cap="none" spc="0" normalizeH="0" baseline="0" noProof="0" dirty="0">
                <a:ln>
                  <a:noFill/>
                </a:ln>
                <a:solidFill>
                  <a:srgbClr val="FFFFFF"/>
                </a:solidFill>
                <a:effectLst/>
                <a:uLnTx/>
                <a:uFillTx/>
                <a:latin typeface="Calibri"/>
                <a:ea typeface="+mn-ea"/>
                <a:cs typeface="Calibri"/>
              </a:rPr>
              <a:t> November 2022</a:t>
            </a:r>
          </a:p>
        </p:txBody>
      </p:sp>
      <p:sp>
        <p:nvSpPr>
          <p:cNvPr id="16" name="TextBox 15"/>
          <p:cNvSpPr txBox="1"/>
          <p:nvPr/>
        </p:nvSpPr>
        <p:spPr>
          <a:xfrm>
            <a:off x="7247552" y="2055435"/>
            <a:ext cx="1829247" cy="338554"/>
          </a:xfrm>
          <a:prstGeom prst="rect">
            <a:avLst/>
          </a:prstGeom>
          <a:solidFill>
            <a:srgbClr val="0000FF"/>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FFFFFF"/>
                </a:solidFill>
                <a:effectLst/>
                <a:uLnTx/>
                <a:uFillTx/>
                <a:latin typeface="Calibri"/>
                <a:ea typeface="+mn-ea"/>
                <a:cs typeface="Calibri"/>
              </a:rPr>
              <a:t>2022 </a:t>
            </a:r>
            <a:r>
              <a:rPr kumimoji="0" lang="mr-IN" sz="1600" b="0" i="0" u="none" strike="noStrike" kern="1200" cap="none" spc="0" normalizeH="0" baseline="0" noProof="0" dirty="0">
                <a:ln>
                  <a:noFill/>
                </a:ln>
                <a:solidFill>
                  <a:srgbClr val="FFFFFF"/>
                </a:solidFill>
                <a:effectLst/>
                <a:uLnTx/>
                <a:uFillTx/>
                <a:latin typeface="Calibri"/>
                <a:ea typeface="+mn-ea"/>
                <a:cs typeface="Calibri"/>
              </a:rPr>
              <a:t>–</a:t>
            </a:r>
            <a:r>
              <a:rPr kumimoji="0" lang="en-US" sz="1600" b="0" i="0" u="none" strike="noStrike" kern="1200" cap="none" spc="0" normalizeH="0" baseline="0" noProof="0" dirty="0">
                <a:ln>
                  <a:noFill/>
                </a:ln>
                <a:solidFill>
                  <a:srgbClr val="FFFFFF"/>
                </a:solidFill>
                <a:effectLst/>
                <a:uLnTx/>
                <a:uFillTx/>
                <a:latin typeface="Calibri"/>
                <a:ea typeface="+mn-ea"/>
                <a:cs typeface="Calibri"/>
              </a:rPr>
              <a:t> Years Ahead</a:t>
            </a:r>
          </a:p>
        </p:txBody>
      </p:sp>
      <p:sp>
        <p:nvSpPr>
          <p:cNvPr id="17" name="TextBox 16"/>
          <p:cNvSpPr txBox="1"/>
          <p:nvPr/>
        </p:nvSpPr>
        <p:spPr>
          <a:xfrm>
            <a:off x="2535090" y="1488549"/>
            <a:ext cx="189201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Calibri"/>
                <a:ea typeface="+mn-ea"/>
                <a:cs typeface="Calibri"/>
              </a:rPr>
              <a:t>PLANNING PHASE</a:t>
            </a:r>
          </a:p>
        </p:txBody>
      </p:sp>
      <p:sp>
        <p:nvSpPr>
          <p:cNvPr id="18" name="TextBox 17"/>
          <p:cNvSpPr txBox="1"/>
          <p:nvPr/>
        </p:nvSpPr>
        <p:spPr>
          <a:xfrm>
            <a:off x="7195620" y="1486932"/>
            <a:ext cx="198556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Calibri"/>
                <a:ea typeface="+mn-ea"/>
                <a:cs typeface="Calibri"/>
              </a:rPr>
              <a:t>IMPLEMENTATION</a:t>
            </a:r>
          </a:p>
        </p:txBody>
      </p:sp>
      <p:sp>
        <p:nvSpPr>
          <p:cNvPr id="19" name="TextBox 18"/>
          <p:cNvSpPr txBox="1"/>
          <p:nvPr/>
        </p:nvSpPr>
        <p:spPr>
          <a:xfrm>
            <a:off x="1732851" y="3028726"/>
            <a:ext cx="274861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a:ea typeface="+mn-ea"/>
                <a:cs typeface="+mn-cs"/>
              </a:rPr>
              <a:t>LAND DEVELOPMENT PLAN</a:t>
            </a:r>
          </a:p>
        </p:txBody>
      </p:sp>
      <p:cxnSp>
        <p:nvCxnSpPr>
          <p:cNvPr id="20" name="Straight Connector 19"/>
          <p:cNvCxnSpPr>
            <a:cxnSpLocks/>
          </p:cNvCxnSpPr>
          <p:nvPr/>
        </p:nvCxnSpPr>
        <p:spPr>
          <a:xfrm>
            <a:off x="76669" y="5449258"/>
            <a:ext cx="6904899" cy="0"/>
          </a:xfrm>
          <a:prstGeom prst="line">
            <a:avLst/>
          </a:prstGeom>
          <a:ln w="266700">
            <a:solidFill>
              <a:srgbClr val="FF6600"/>
            </a:solidFill>
            <a:tailEnd type="triangle" w="lg"/>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834485" y="5244338"/>
            <a:ext cx="35822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a:ea typeface="+mn-ea"/>
                <a:cs typeface="+mn-cs"/>
              </a:rPr>
              <a:t>COMMUNITY DEVELOPMENT PLAN</a:t>
            </a:r>
          </a:p>
        </p:txBody>
      </p:sp>
      <p:sp>
        <p:nvSpPr>
          <p:cNvPr id="22" name="TextBox 21"/>
          <p:cNvSpPr txBox="1"/>
          <p:nvPr/>
        </p:nvSpPr>
        <p:spPr>
          <a:xfrm>
            <a:off x="69866" y="3441520"/>
            <a:ext cx="800682"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92934"/>
                </a:solidFill>
                <a:effectLst/>
                <a:uLnTx/>
                <a:uFillTx/>
                <a:latin typeface="Calibri"/>
                <a:ea typeface="+mn-ea"/>
                <a:cs typeface="Calibri"/>
              </a:rPr>
              <a:t>Planning Session: </a:t>
            </a:r>
            <a:r>
              <a:rPr kumimoji="0" lang="en-US" sz="1200" b="1" i="0" u="none" strike="noStrike" kern="1200" cap="none" spc="0" normalizeH="0" baseline="0" noProof="0" dirty="0">
                <a:ln>
                  <a:noFill/>
                </a:ln>
                <a:solidFill>
                  <a:srgbClr val="292934"/>
                </a:solidFill>
                <a:effectLst/>
                <a:uLnTx/>
                <a:uFillTx/>
                <a:latin typeface="Calibri"/>
                <a:ea typeface="+mn-ea"/>
                <a:cs typeface="Calibri"/>
              </a:rPr>
              <a:t>Listening</a:t>
            </a:r>
          </a:p>
        </p:txBody>
      </p:sp>
      <p:sp>
        <p:nvSpPr>
          <p:cNvPr id="23" name="TextBox 22"/>
          <p:cNvSpPr txBox="1"/>
          <p:nvPr/>
        </p:nvSpPr>
        <p:spPr>
          <a:xfrm>
            <a:off x="724443" y="3435707"/>
            <a:ext cx="995449"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92934"/>
                </a:solidFill>
                <a:effectLst/>
                <a:uLnTx/>
                <a:uFillTx/>
                <a:latin typeface="Calibri"/>
                <a:ea typeface="+mn-ea"/>
                <a:cs typeface="Calibri"/>
              </a:rPr>
              <a:t>Planning Session: </a:t>
            </a:r>
            <a:r>
              <a:rPr kumimoji="0" lang="en-US" sz="1200" b="1" i="0" u="none" strike="noStrike" kern="1200" cap="none" spc="0" normalizeH="0" baseline="0" noProof="0" dirty="0">
                <a:ln>
                  <a:noFill/>
                </a:ln>
                <a:solidFill>
                  <a:srgbClr val="292934"/>
                </a:solidFill>
                <a:effectLst/>
                <a:uLnTx/>
                <a:uFillTx/>
                <a:latin typeface="Calibri"/>
                <a:ea typeface="+mn-ea"/>
                <a:cs typeface="Calibri"/>
              </a:rPr>
              <a:t>Workshop</a:t>
            </a:r>
          </a:p>
        </p:txBody>
      </p:sp>
      <p:sp>
        <p:nvSpPr>
          <p:cNvPr id="24" name="TextBox 23"/>
          <p:cNvSpPr txBox="1"/>
          <p:nvPr/>
        </p:nvSpPr>
        <p:spPr>
          <a:xfrm>
            <a:off x="702271" y="5658553"/>
            <a:ext cx="103058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292934"/>
                </a:solidFill>
                <a:effectLst/>
                <a:uLnTx/>
                <a:uFillTx/>
                <a:latin typeface="Calibri"/>
                <a:ea typeface="+mn-ea"/>
                <a:cs typeface="Calibri"/>
              </a:rPr>
              <a:t>Public Engagement Events</a:t>
            </a:r>
          </a:p>
        </p:txBody>
      </p:sp>
      <p:sp>
        <p:nvSpPr>
          <p:cNvPr id="25" name="TextBox 24"/>
          <p:cNvSpPr txBox="1"/>
          <p:nvPr/>
        </p:nvSpPr>
        <p:spPr>
          <a:xfrm>
            <a:off x="2263994" y="3546428"/>
            <a:ext cx="1187219" cy="738664"/>
          </a:xfrm>
          <a:prstGeom prst="rect">
            <a:avLst/>
          </a:prstGeom>
          <a:solidFill>
            <a:schemeClr val="accent4">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292934"/>
                </a:solidFill>
                <a:effectLst/>
                <a:uLnTx/>
                <a:uFillTx/>
                <a:latin typeface="Calibri"/>
                <a:ea typeface="+mn-ea"/>
                <a:cs typeface="Calibri"/>
              </a:rPr>
              <a:t>Draft Plan &amp; Presentations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292934"/>
              </a:solidFill>
              <a:effectLst/>
              <a:uLnTx/>
              <a:uFillTx/>
              <a:latin typeface="Calibri"/>
              <a:ea typeface="+mn-ea"/>
              <a:cs typeface="Calibri"/>
            </a:endParaRPr>
          </a:p>
        </p:txBody>
      </p:sp>
      <p:sp>
        <p:nvSpPr>
          <p:cNvPr id="26" name="TextBox 25"/>
          <p:cNvSpPr txBox="1"/>
          <p:nvPr/>
        </p:nvSpPr>
        <p:spPr>
          <a:xfrm>
            <a:off x="4670747" y="3546428"/>
            <a:ext cx="1463316" cy="738664"/>
          </a:xfrm>
          <a:prstGeom prst="rect">
            <a:avLst/>
          </a:prstGeom>
          <a:solidFill>
            <a:schemeClr val="accent1">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292934"/>
                </a:solidFill>
                <a:effectLst/>
                <a:uLnTx/>
                <a:uFillTx/>
                <a:latin typeface="Calibri"/>
                <a:ea typeface="+mn-ea"/>
                <a:cs typeface="Calibri"/>
              </a:rPr>
              <a:t>Public Hearings &amp; Approvals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292934"/>
              </a:solidFill>
              <a:effectLst/>
              <a:uLnTx/>
              <a:uFillTx/>
              <a:latin typeface="Calibri"/>
              <a:ea typeface="+mn-ea"/>
              <a:cs typeface="Calibri"/>
            </a:endParaRPr>
          </a:p>
        </p:txBody>
      </p:sp>
      <p:cxnSp>
        <p:nvCxnSpPr>
          <p:cNvPr id="27" name="Straight Connector 26"/>
          <p:cNvCxnSpPr/>
          <p:nvPr/>
        </p:nvCxnSpPr>
        <p:spPr>
          <a:xfrm>
            <a:off x="7130825" y="4403965"/>
            <a:ext cx="1985565" cy="0"/>
          </a:xfrm>
          <a:prstGeom prst="line">
            <a:avLst/>
          </a:prstGeom>
          <a:ln w="266700">
            <a:solidFill>
              <a:srgbClr val="0000FF"/>
            </a:solidFill>
            <a:tailEnd type="triangle" w="lg"/>
          </a:ln>
        </p:spPr>
        <p:style>
          <a:lnRef idx="2">
            <a:schemeClr val="accent1"/>
          </a:lnRef>
          <a:fillRef idx="0">
            <a:schemeClr val="accent1"/>
          </a:fillRef>
          <a:effectRef idx="1">
            <a:schemeClr val="accent1"/>
          </a:effectRef>
          <a:fontRef idx="minor">
            <a:schemeClr val="tx1"/>
          </a:fontRef>
        </p:style>
      </p:cxnSp>
      <p:sp>
        <p:nvSpPr>
          <p:cNvPr id="28" name="TextBox 27"/>
          <p:cNvSpPr txBox="1"/>
          <p:nvPr/>
        </p:nvSpPr>
        <p:spPr>
          <a:xfrm>
            <a:off x="7105039" y="4210010"/>
            <a:ext cx="162376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a:ea typeface="+mn-ea"/>
                <a:cs typeface="+mn-cs"/>
              </a:rPr>
              <a:t>DEVELOPMENT</a:t>
            </a:r>
          </a:p>
        </p:txBody>
      </p:sp>
      <p:sp>
        <p:nvSpPr>
          <p:cNvPr id="29" name="TextBox 28"/>
          <p:cNvSpPr txBox="1"/>
          <p:nvPr/>
        </p:nvSpPr>
        <p:spPr>
          <a:xfrm>
            <a:off x="3451213" y="3531310"/>
            <a:ext cx="1296560" cy="738664"/>
          </a:xfrm>
          <a:prstGeom prst="rect">
            <a:avLst/>
          </a:prstGeom>
          <a:solidFill>
            <a:schemeClr val="accent6">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292934"/>
                </a:solidFill>
                <a:effectLst/>
                <a:uLnTx/>
                <a:uFillTx/>
                <a:latin typeface="Calibri"/>
                <a:ea typeface="+mn-ea"/>
                <a:cs typeface="Calibri"/>
              </a:rPr>
              <a:t>Early Neighborhood</a:t>
            </a:r>
            <a:r>
              <a:rPr kumimoji="0" lang="en-US" sz="1400" b="0" i="0" u="none" strike="noStrike" kern="1200" cap="none" spc="0" normalizeH="0" noProof="0" dirty="0">
                <a:ln>
                  <a:noFill/>
                </a:ln>
                <a:solidFill>
                  <a:srgbClr val="292934"/>
                </a:solidFill>
                <a:effectLst/>
                <a:uLnTx/>
                <a:uFillTx/>
                <a:latin typeface="Calibri"/>
                <a:ea typeface="+mn-ea"/>
                <a:cs typeface="Calibri"/>
              </a:rPr>
              <a:t> </a:t>
            </a:r>
            <a:r>
              <a:rPr kumimoji="0" lang="en-US" sz="1400" b="0" i="0" u="none" strike="noStrike" kern="1200" cap="none" spc="0" normalizeH="0" baseline="0" noProof="0" dirty="0">
                <a:ln>
                  <a:noFill/>
                </a:ln>
                <a:solidFill>
                  <a:srgbClr val="292934"/>
                </a:solidFill>
                <a:effectLst/>
                <a:uLnTx/>
                <a:uFillTx/>
                <a:latin typeface="Calibri"/>
                <a:ea typeface="+mn-ea"/>
                <a:cs typeface="Calibri"/>
              </a:rPr>
              <a:t>Notification</a:t>
            </a:r>
          </a:p>
        </p:txBody>
      </p:sp>
      <p:sp>
        <p:nvSpPr>
          <p:cNvPr id="30" name="Title 2"/>
          <p:cNvSpPr>
            <a:spLocks noGrp="1"/>
          </p:cNvSpPr>
          <p:nvPr>
            <p:ph type="title"/>
          </p:nvPr>
        </p:nvSpPr>
        <p:spPr>
          <a:xfrm>
            <a:off x="457200" y="196492"/>
            <a:ext cx="8229600" cy="990600"/>
          </a:xfrm>
        </p:spPr>
        <p:txBody>
          <a:bodyPr>
            <a:normAutofit fontScale="90000"/>
          </a:bodyPr>
          <a:lstStyle/>
          <a:p>
            <a:r>
              <a:rPr lang="en-US" dirty="0"/>
              <a:t>MIDTOWN REDEVELOPMENT PLANS</a:t>
            </a:r>
          </a:p>
        </p:txBody>
      </p:sp>
      <p:sp>
        <p:nvSpPr>
          <p:cNvPr id="31" name="TextBox 30"/>
          <p:cNvSpPr txBox="1"/>
          <p:nvPr/>
        </p:nvSpPr>
        <p:spPr>
          <a:xfrm>
            <a:off x="2263994" y="5710414"/>
            <a:ext cx="1187219" cy="738664"/>
          </a:xfrm>
          <a:prstGeom prst="rect">
            <a:avLst/>
          </a:prstGeom>
          <a:solidFill>
            <a:schemeClr val="accent4">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292934"/>
                </a:solidFill>
                <a:effectLst/>
                <a:uLnTx/>
                <a:uFillTx/>
                <a:latin typeface="Calibri"/>
                <a:ea typeface="+mn-ea"/>
                <a:cs typeface="Calibri"/>
              </a:rPr>
              <a:t>Public Engagement Report</a:t>
            </a:r>
          </a:p>
        </p:txBody>
      </p:sp>
      <p:sp>
        <p:nvSpPr>
          <p:cNvPr id="32" name="TextBox 31"/>
          <p:cNvSpPr txBox="1"/>
          <p:nvPr/>
        </p:nvSpPr>
        <p:spPr>
          <a:xfrm>
            <a:off x="3438168" y="5710414"/>
            <a:ext cx="1245624" cy="738664"/>
          </a:xfrm>
          <a:prstGeom prst="rect">
            <a:avLst/>
          </a:prstGeom>
          <a:solidFill>
            <a:schemeClr val="accent6">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292934"/>
                </a:solidFill>
                <a:latin typeface="Calibri"/>
                <a:cs typeface="Calibri"/>
              </a:rPr>
              <a:t>Draft </a:t>
            </a:r>
            <a:r>
              <a:rPr kumimoji="0" lang="en-US" sz="1400" b="0" i="0" u="none" strike="noStrike" kern="1200" cap="none" spc="0" normalizeH="0" baseline="0" noProof="0" dirty="0">
                <a:ln>
                  <a:noFill/>
                </a:ln>
                <a:solidFill>
                  <a:srgbClr val="292934"/>
                </a:solidFill>
                <a:effectLst/>
                <a:uLnTx/>
                <a:uFillTx/>
                <a:latin typeface="Calibri"/>
                <a:ea typeface="+mn-ea"/>
                <a:cs typeface="Calibri"/>
              </a:rPr>
              <a:t>Plan &amp; Presentations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292934"/>
              </a:solidFill>
              <a:effectLst/>
              <a:uLnTx/>
              <a:uFillTx/>
              <a:latin typeface="Calibri"/>
              <a:ea typeface="+mn-ea"/>
              <a:cs typeface="Calibri"/>
            </a:endParaRPr>
          </a:p>
        </p:txBody>
      </p:sp>
      <p:sp>
        <p:nvSpPr>
          <p:cNvPr id="33" name="TextBox 32"/>
          <p:cNvSpPr txBox="1"/>
          <p:nvPr/>
        </p:nvSpPr>
        <p:spPr>
          <a:xfrm>
            <a:off x="4683792" y="5710414"/>
            <a:ext cx="1463316" cy="738664"/>
          </a:xfrm>
          <a:prstGeom prst="rect">
            <a:avLst/>
          </a:prstGeom>
          <a:solidFill>
            <a:schemeClr val="accent1">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292934"/>
                </a:solidFill>
                <a:effectLst/>
                <a:uLnTx/>
                <a:uFillTx/>
                <a:latin typeface="Calibri"/>
                <a:ea typeface="+mn-ea"/>
                <a:cs typeface="Calibri"/>
              </a:rPr>
              <a:t>Public Hearings &amp; Approvals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292934"/>
              </a:solidFill>
              <a:effectLst/>
              <a:uLnTx/>
              <a:uFillTx/>
              <a:latin typeface="Calibri"/>
              <a:ea typeface="+mn-ea"/>
              <a:cs typeface="Calibri"/>
            </a:endParaRPr>
          </a:p>
        </p:txBody>
      </p:sp>
    </p:spTree>
    <p:extLst>
      <p:ext uri="{BB962C8B-B14F-4D97-AF65-F5344CB8AC3E}">
        <p14:creationId xmlns:p14="http://schemas.microsoft.com/office/powerpoint/2010/main" val="4207404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3C8517A-5CDD-4BBF-B3D6-ED9E6CC5A972}" type="slidenum">
              <a:rPr kumimoji="0" lang="en-US" sz="1400" b="1" i="0" u="none" strike="noStrike" kern="1200" cap="none" spc="0" normalizeH="0" baseline="0" noProof="0" smtClean="0">
                <a:ln>
                  <a:noFill/>
                </a:ln>
                <a:solidFill>
                  <a:srgbClr val="FFFFFF"/>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en-US" sz="1400" b="1" i="0" u="none" strike="noStrike" kern="1200" cap="none" spc="0" normalizeH="0" baseline="0" noProof="0" dirty="0">
              <a:ln>
                <a:noFill/>
              </a:ln>
              <a:solidFill>
                <a:srgbClr val="FFFFFF"/>
              </a:solidFill>
              <a:effectLst/>
              <a:uLnTx/>
              <a:uFillTx/>
              <a:latin typeface="Arial"/>
              <a:ea typeface="+mn-ea"/>
              <a:cs typeface="+mn-cs"/>
            </a:endParaRPr>
          </a:p>
        </p:txBody>
      </p:sp>
      <p:cxnSp>
        <p:nvCxnSpPr>
          <p:cNvPr id="12" name="Straight Connector 11"/>
          <p:cNvCxnSpPr>
            <a:cxnSpLocks/>
          </p:cNvCxnSpPr>
          <p:nvPr/>
        </p:nvCxnSpPr>
        <p:spPr>
          <a:xfrm>
            <a:off x="69866" y="3218530"/>
            <a:ext cx="6876217" cy="0"/>
          </a:xfrm>
          <a:prstGeom prst="line">
            <a:avLst/>
          </a:prstGeom>
          <a:ln w="266700">
            <a:solidFill>
              <a:schemeClr val="bg2">
                <a:lumMod val="25000"/>
              </a:schemeClr>
            </a:solidFill>
            <a:tailEnd type="triangle" w="lg"/>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76669" y="2055435"/>
            <a:ext cx="2018101" cy="338554"/>
          </a:xfrm>
          <a:prstGeom prst="rect">
            <a:avLst/>
          </a:prstGeom>
          <a:solidFill>
            <a:srgbClr val="0000FF"/>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FFFFFF"/>
                </a:solidFill>
                <a:effectLst/>
                <a:uLnTx/>
                <a:uFillTx/>
                <a:latin typeface="Calibri"/>
                <a:ea typeface="+mn-ea"/>
                <a:cs typeface="Calibri"/>
              </a:rPr>
              <a:t>July </a:t>
            </a:r>
            <a:r>
              <a:rPr kumimoji="0" lang="mr-IN" sz="1600" b="0" i="0" u="none" strike="noStrike" kern="1200" cap="none" spc="0" normalizeH="0" baseline="0" noProof="0" dirty="0">
                <a:ln>
                  <a:noFill/>
                </a:ln>
                <a:solidFill>
                  <a:srgbClr val="FFFFFF"/>
                </a:solidFill>
                <a:effectLst/>
                <a:uLnTx/>
                <a:uFillTx/>
                <a:latin typeface="Calibri"/>
                <a:ea typeface="+mn-ea"/>
                <a:cs typeface="Calibri"/>
              </a:rPr>
              <a:t>–</a:t>
            </a:r>
            <a:r>
              <a:rPr kumimoji="0" lang="en-US" sz="1600" b="0" i="0" u="none" strike="noStrike" kern="1200" cap="none" spc="0" normalizeH="0" baseline="0" noProof="0" dirty="0">
                <a:ln>
                  <a:noFill/>
                </a:ln>
                <a:solidFill>
                  <a:srgbClr val="FFFFFF"/>
                </a:solidFill>
                <a:effectLst/>
                <a:uLnTx/>
                <a:uFillTx/>
                <a:latin typeface="Calibri"/>
                <a:ea typeface="+mn-ea"/>
                <a:cs typeface="Calibri"/>
              </a:rPr>
              <a:t> December 2021</a:t>
            </a:r>
          </a:p>
        </p:txBody>
      </p:sp>
      <p:sp>
        <p:nvSpPr>
          <p:cNvPr id="14" name="TextBox 13"/>
          <p:cNvSpPr txBox="1"/>
          <p:nvPr/>
        </p:nvSpPr>
        <p:spPr>
          <a:xfrm>
            <a:off x="2561565" y="2055435"/>
            <a:ext cx="1868845" cy="338554"/>
          </a:xfrm>
          <a:prstGeom prst="rect">
            <a:avLst/>
          </a:prstGeom>
          <a:solidFill>
            <a:srgbClr val="0000FF"/>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FFFFFF"/>
                </a:solidFill>
                <a:effectLst/>
                <a:uLnTx/>
                <a:uFillTx/>
                <a:latin typeface="Calibri"/>
                <a:ea typeface="+mn-ea"/>
                <a:cs typeface="Calibri"/>
              </a:rPr>
              <a:t>January </a:t>
            </a:r>
            <a:r>
              <a:rPr kumimoji="0" lang="mr-IN" sz="1600" b="0" i="0" u="none" strike="noStrike" kern="1200" cap="none" spc="0" normalizeH="0" baseline="0" noProof="0" dirty="0">
                <a:ln>
                  <a:noFill/>
                </a:ln>
                <a:solidFill>
                  <a:srgbClr val="FFFFFF"/>
                </a:solidFill>
                <a:effectLst/>
                <a:uLnTx/>
                <a:uFillTx/>
                <a:latin typeface="Calibri"/>
                <a:ea typeface="+mn-ea"/>
                <a:cs typeface="Calibri"/>
              </a:rPr>
              <a:t>–</a:t>
            </a:r>
            <a:r>
              <a:rPr kumimoji="0" lang="en-US" sz="1600" b="0" i="0" u="none" strike="noStrike" kern="1200" cap="none" spc="0" normalizeH="0" baseline="0" noProof="0" dirty="0">
                <a:ln>
                  <a:noFill/>
                </a:ln>
                <a:solidFill>
                  <a:srgbClr val="FFFFFF"/>
                </a:solidFill>
                <a:effectLst/>
                <a:uLnTx/>
                <a:uFillTx/>
                <a:latin typeface="Calibri"/>
                <a:ea typeface="+mn-ea"/>
                <a:cs typeface="Calibri"/>
              </a:rPr>
              <a:t> June 2022</a:t>
            </a:r>
          </a:p>
        </p:txBody>
      </p:sp>
      <p:sp>
        <p:nvSpPr>
          <p:cNvPr id="15" name="TextBox 14"/>
          <p:cNvSpPr txBox="1"/>
          <p:nvPr/>
        </p:nvSpPr>
        <p:spPr>
          <a:xfrm>
            <a:off x="4869754" y="2055435"/>
            <a:ext cx="1836978" cy="338554"/>
          </a:xfrm>
          <a:prstGeom prst="rect">
            <a:avLst/>
          </a:prstGeom>
          <a:solidFill>
            <a:srgbClr val="0000FF"/>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FFFFFF"/>
                </a:solidFill>
                <a:effectLst/>
                <a:uLnTx/>
                <a:uFillTx/>
                <a:latin typeface="Calibri"/>
                <a:ea typeface="+mn-ea"/>
                <a:cs typeface="Calibri"/>
              </a:rPr>
              <a:t>July </a:t>
            </a:r>
            <a:r>
              <a:rPr kumimoji="0" lang="mr-IN" sz="1600" b="0" i="0" u="none" strike="noStrike" kern="1200" cap="none" spc="0" normalizeH="0" baseline="0" noProof="0" dirty="0">
                <a:ln>
                  <a:noFill/>
                </a:ln>
                <a:solidFill>
                  <a:srgbClr val="FFFFFF"/>
                </a:solidFill>
                <a:effectLst/>
                <a:uLnTx/>
                <a:uFillTx/>
                <a:latin typeface="Calibri"/>
                <a:ea typeface="+mn-ea"/>
                <a:cs typeface="Calibri"/>
              </a:rPr>
              <a:t>–</a:t>
            </a:r>
            <a:r>
              <a:rPr kumimoji="0" lang="en-US" sz="1600" b="0" i="0" u="none" strike="noStrike" kern="1200" cap="none" spc="0" normalizeH="0" baseline="0" noProof="0" dirty="0">
                <a:ln>
                  <a:noFill/>
                </a:ln>
                <a:solidFill>
                  <a:srgbClr val="FFFFFF"/>
                </a:solidFill>
                <a:effectLst/>
                <a:uLnTx/>
                <a:uFillTx/>
                <a:latin typeface="Calibri"/>
                <a:ea typeface="+mn-ea"/>
                <a:cs typeface="Calibri"/>
              </a:rPr>
              <a:t> October 2022</a:t>
            </a:r>
          </a:p>
        </p:txBody>
      </p:sp>
      <p:sp>
        <p:nvSpPr>
          <p:cNvPr id="16" name="TextBox 15"/>
          <p:cNvSpPr txBox="1"/>
          <p:nvPr/>
        </p:nvSpPr>
        <p:spPr>
          <a:xfrm>
            <a:off x="7247552" y="2055435"/>
            <a:ext cx="1829247" cy="338554"/>
          </a:xfrm>
          <a:prstGeom prst="rect">
            <a:avLst/>
          </a:prstGeom>
          <a:solidFill>
            <a:srgbClr val="0000FF"/>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FFFFFF"/>
                </a:solidFill>
                <a:effectLst/>
                <a:uLnTx/>
                <a:uFillTx/>
                <a:latin typeface="Calibri"/>
                <a:ea typeface="+mn-ea"/>
                <a:cs typeface="Calibri"/>
              </a:rPr>
              <a:t>2022 </a:t>
            </a:r>
            <a:r>
              <a:rPr kumimoji="0" lang="mr-IN" sz="1600" b="0" i="0" u="none" strike="noStrike" kern="1200" cap="none" spc="0" normalizeH="0" baseline="0" noProof="0" dirty="0">
                <a:ln>
                  <a:noFill/>
                </a:ln>
                <a:solidFill>
                  <a:srgbClr val="FFFFFF"/>
                </a:solidFill>
                <a:effectLst/>
                <a:uLnTx/>
                <a:uFillTx/>
                <a:latin typeface="Calibri"/>
                <a:ea typeface="+mn-ea"/>
                <a:cs typeface="Calibri"/>
              </a:rPr>
              <a:t>–</a:t>
            </a:r>
            <a:r>
              <a:rPr kumimoji="0" lang="en-US" sz="1600" b="0" i="0" u="none" strike="noStrike" kern="1200" cap="none" spc="0" normalizeH="0" baseline="0" noProof="0" dirty="0">
                <a:ln>
                  <a:noFill/>
                </a:ln>
                <a:solidFill>
                  <a:srgbClr val="FFFFFF"/>
                </a:solidFill>
                <a:effectLst/>
                <a:uLnTx/>
                <a:uFillTx/>
                <a:latin typeface="Calibri"/>
                <a:ea typeface="+mn-ea"/>
                <a:cs typeface="Calibri"/>
              </a:rPr>
              <a:t> Years Ahead</a:t>
            </a:r>
          </a:p>
        </p:txBody>
      </p:sp>
      <p:sp>
        <p:nvSpPr>
          <p:cNvPr id="17" name="TextBox 16"/>
          <p:cNvSpPr txBox="1"/>
          <p:nvPr/>
        </p:nvSpPr>
        <p:spPr>
          <a:xfrm>
            <a:off x="2535090" y="1488549"/>
            <a:ext cx="189201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Calibri"/>
                <a:ea typeface="+mn-ea"/>
                <a:cs typeface="Calibri"/>
              </a:rPr>
              <a:t>PLANNING PHASE</a:t>
            </a:r>
          </a:p>
        </p:txBody>
      </p:sp>
      <p:sp>
        <p:nvSpPr>
          <p:cNvPr id="18" name="TextBox 17"/>
          <p:cNvSpPr txBox="1"/>
          <p:nvPr/>
        </p:nvSpPr>
        <p:spPr>
          <a:xfrm>
            <a:off x="7195620" y="1486932"/>
            <a:ext cx="198556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Calibri"/>
                <a:ea typeface="+mn-ea"/>
                <a:cs typeface="Calibri"/>
              </a:rPr>
              <a:t>IMPLEMENTATION</a:t>
            </a:r>
          </a:p>
        </p:txBody>
      </p:sp>
      <p:sp>
        <p:nvSpPr>
          <p:cNvPr id="19" name="TextBox 18"/>
          <p:cNvSpPr txBox="1"/>
          <p:nvPr/>
        </p:nvSpPr>
        <p:spPr>
          <a:xfrm>
            <a:off x="1732851" y="3028726"/>
            <a:ext cx="274861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a:ea typeface="+mn-ea"/>
                <a:cs typeface="+mn-cs"/>
              </a:rPr>
              <a:t>LAND DEVELOPMENT PLAN</a:t>
            </a:r>
          </a:p>
        </p:txBody>
      </p:sp>
      <p:cxnSp>
        <p:nvCxnSpPr>
          <p:cNvPr id="20" name="Straight Connector 19"/>
          <p:cNvCxnSpPr/>
          <p:nvPr/>
        </p:nvCxnSpPr>
        <p:spPr>
          <a:xfrm>
            <a:off x="76669" y="5449258"/>
            <a:ext cx="6869414" cy="0"/>
          </a:xfrm>
          <a:prstGeom prst="line">
            <a:avLst/>
          </a:prstGeom>
          <a:ln w="266700">
            <a:solidFill>
              <a:srgbClr val="FF6600"/>
            </a:solidFill>
            <a:tailEnd type="triangle" w="lg"/>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834485" y="5244338"/>
            <a:ext cx="35822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a:ea typeface="+mn-ea"/>
                <a:cs typeface="+mn-cs"/>
              </a:rPr>
              <a:t>COMMUNITY DEVELOPMENT PLAN</a:t>
            </a:r>
          </a:p>
        </p:txBody>
      </p:sp>
      <p:sp>
        <p:nvSpPr>
          <p:cNvPr id="22" name="TextBox 21"/>
          <p:cNvSpPr txBox="1"/>
          <p:nvPr/>
        </p:nvSpPr>
        <p:spPr>
          <a:xfrm>
            <a:off x="69866" y="3441520"/>
            <a:ext cx="800682"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92934"/>
                </a:solidFill>
                <a:effectLst/>
                <a:uLnTx/>
                <a:uFillTx/>
                <a:latin typeface="Calibri"/>
                <a:ea typeface="+mn-ea"/>
                <a:cs typeface="Calibri"/>
              </a:rPr>
              <a:t>Planning Session: </a:t>
            </a:r>
            <a:r>
              <a:rPr kumimoji="0" lang="en-US" sz="1200" b="1" i="0" u="none" strike="noStrike" kern="1200" cap="none" spc="0" normalizeH="0" baseline="0" noProof="0" dirty="0">
                <a:ln>
                  <a:noFill/>
                </a:ln>
                <a:solidFill>
                  <a:srgbClr val="292934"/>
                </a:solidFill>
                <a:effectLst/>
                <a:uLnTx/>
                <a:uFillTx/>
                <a:latin typeface="Calibri"/>
                <a:ea typeface="+mn-ea"/>
                <a:cs typeface="Calibri"/>
              </a:rPr>
              <a:t>Listening</a:t>
            </a:r>
          </a:p>
        </p:txBody>
      </p:sp>
      <p:sp>
        <p:nvSpPr>
          <p:cNvPr id="23" name="TextBox 22"/>
          <p:cNvSpPr txBox="1"/>
          <p:nvPr/>
        </p:nvSpPr>
        <p:spPr>
          <a:xfrm>
            <a:off x="724443" y="3435707"/>
            <a:ext cx="995449"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92934"/>
                </a:solidFill>
                <a:effectLst/>
                <a:uLnTx/>
                <a:uFillTx/>
                <a:latin typeface="Calibri"/>
                <a:ea typeface="+mn-ea"/>
                <a:cs typeface="Calibri"/>
              </a:rPr>
              <a:t>Planning Session: </a:t>
            </a:r>
            <a:r>
              <a:rPr kumimoji="0" lang="en-US" sz="1200" b="1" i="0" u="none" strike="noStrike" kern="1200" cap="none" spc="0" normalizeH="0" baseline="0" noProof="0" dirty="0">
                <a:ln>
                  <a:noFill/>
                </a:ln>
                <a:solidFill>
                  <a:srgbClr val="292934"/>
                </a:solidFill>
                <a:effectLst/>
                <a:uLnTx/>
                <a:uFillTx/>
                <a:latin typeface="Calibri"/>
                <a:ea typeface="+mn-ea"/>
                <a:cs typeface="Calibri"/>
              </a:rPr>
              <a:t>Workshop</a:t>
            </a:r>
          </a:p>
        </p:txBody>
      </p:sp>
      <p:sp>
        <p:nvSpPr>
          <p:cNvPr id="24" name="TextBox 23"/>
          <p:cNvSpPr txBox="1"/>
          <p:nvPr/>
        </p:nvSpPr>
        <p:spPr>
          <a:xfrm>
            <a:off x="702271" y="5658553"/>
            <a:ext cx="103058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292934"/>
                </a:solidFill>
                <a:effectLst/>
                <a:uLnTx/>
                <a:uFillTx/>
                <a:latin typeface="Calibri"/>
                <a:ea typeface="+mn-ea"/>
                <a:cs typeface="Calibri"/>
              </a:rPr>
              <a:t>Public Engagement Events</a:t>
            </a:r>
          </a:p>
        </p:txBody>
      </p:sp>
      <p:sp>
        <p:nvSpPr>
          <p:cNvPr id="25" name="TextBox 24"/>
          <p:cNvSpPr txBox="1"/>
          <p:nvPr/>
        </p:nvSpPr>
        <p:spPr>
          <a:xfrm>
            <a:off x="2263994" y="3546428"/>
            <a:ext cx="1187219" cy="738664"/>
          </a:xfrm>
          <a:prstGeom prst="rect">
            <a:avLst/>
          </a:prstGeom>
          <a:solidFill>
            <a:schemeClr val="accent4">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292934"/>
                </a:solidFill>
                <a:effectLst/>
                <a:uLnTx/>
                <a:uFillTx/>
                <a:latin typeface="Calibri"/>
                <a:ea typeface="+mn-ea"/>
                <a:cs typeface="Calibri"/>
              </a:rPr>
              <a:t>Draft Plan &amp; Presentations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292934"/>
              </a:solidFill>
              <a:effectLst/>
              <a:uLnTx/>
              <a:uFillTx/>
              <a:latin typeface="Calibri"/>
              <a:ea typeface="+mn-ea"/>
              <a:cs typeface="Calibri"/>
            </a:endParaRPr>
          </a:p>
        </p:txBody>
      </p:sp>
      <p:sp>
        <p:nvSpPr>
          <p:cNvPr id="26" name="TextBox 25"/>
          <p:cNvSpPr txBox="1"/>
          <p:nvPr/>
        </p:nvSpPr>
        <p:spPr>
          <a:xfrm>
            <a:off x="4670747" y="3546428"/>
            <a:ext cx="1463316" cy="738664"/>
          </a:xfrm>
          <a:prstGeom prst="rect">
            <a:avLst/>
          </a:prstGeom>
          <a:solidFill>
            <a:schemeClr val="accent1">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292934"/>
                </a:solidFill>
                <a:effectLst/>
                <a:uLnTx/>
                <a:uFillTx/>
                <a:latin typeface="Calibri"/>
                <a:ea typeface="+mn-ea"/>
                <a:cs typeface="Calibri"/>
              </a:rPr>
              <a:t>Public Hearings &amp; Approvals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292934"/>
              </a:solidFill>
              <a:effectLst/>
              <a:uLnTx/>
              <a:uFillTx/>
              <a:latin typeface="Calibri"/>
              <a:ea typeface="+mn-ea"/>
              <a:cs typeface="Calibri"/>
            </a:endParaRPr>
          </a:p>
        </p:txBody>
      </p:sp>
      <p:cxnSp>
        <p:nvCxnSpPr>
          <p:cNvPr id="27" name="Straight Connector 26"/>
          <p:cNvCxnSpPr/>
          <p:nvPr/>
        </p:nvCxnSpPr>
        <p:spPr>
          <a:xfrm>
            <a:off x="7130825" y="4403965"/>
            <a:ext cx="1985565" cy="0"/>
          </a:xfrm>
          <a:prstGeom prst="line">
            <a:avLst/>
          </a:prstGeom>
          <a:ln w="266700">
            <a:solidFill>
              <a:srgbClr val="0000FF"/>
            </a:solidFill>
            <a:tailEnd type="triangle" w="lg"/>
          </a:ln>
        </p:spPr>
        <p:style>
          <a:lnRef idx="2">
            <a:schemeClr val="accent1"/>
          </a:lnRef>
          <a:fillRef idx="0">
            <a:schemeClr val="accent1"/>
          </a:fillRef>
          <a:effectRef idx="1">
            <a:schemeClr val="accent1"/>
          </a:effectRef>
          <a:fontRef idx="minor">
            <a:schemeClr val="tx1"/>
          </a:fontRef>
        </p:style>
      </p:cxnSp>
      <p:sp>
        <p:nvSpPr>
          <p:cNvPr id="28" name="TextBox 27"/>
          <p:cNvSpPr txBox="1"/>
          <p:nvPr/>
        </p:nvSpPr>
        <p:spPr>
          <a:xfrm>
            <a:off x="7105039" y="4210010"/>
            <a:ext cx="162376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a:ea typeface="+mn-ea"/>
                <a:cs typeface="+mn-cs"/>
              </a:rPr>
              <a:t>DEVELOPMENT</a:t>
            </a:r>
          </a:p>
        </p:txBody>
      </p:sp>
      <p:sp>
        <p:nvSpPr>
          <p:cNvPr id="29" name="TextBox 28"/>
          <p:cNvSpPr txBox="1"/>
          <p:nvPr/>
        </p:nvSpPr>
        <p:spPr>
          <a:xfrm>
            <a:off x="3451213" y="3531310"/>
            <a:ext cx="1296560" cy="738664"/>
          </a:xfrm>
          <a:prstGeom prst="rect">
            <a:avLst/>
          </a:prstGeom>
          <a:solidFill>
            <a:schemeClr val="accent6">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292934"/>
                </a:solidFill>
                <a:effectLst/>
                <a:uLnTx/>
                <a:uFillTx/>
                <a:latin typeface="Calibri"/>
                <a:ea typeface="+mn-ea"/>
                <a:cs typeface="Calibri"/>
              </a:rPr>
              <a:t>Early Neighborhood</a:t>
            </a:r>
            <a:r>
              <a:rPr kumimoji="0" lang="en-US" sz="1400" b="0" i="0" u="none" strike="noStrike" kern="1200" cap="none" spc="0" normalizeH="0" noProof="0" dirty="0">
                <a:ln>
                  <a:noFill/>
                </a:ln>
                <a:solidFill>
                  <a:srgbClr val="292934"/>
                </a:solidFill>
                <a:effectLst/>
                <a:uLnTx/>
                <a:uFillTx/>
                <a:latin typeface="Calibri"/>
                <a:ea typeface="+mn-ea"/>
                <a:cs typeface="Calibri"/>
              </a:rPr>
              <a:t> </a:t>
            </a:r>
            <a:r>
              <a:rPr kumimoji="0" lang="en-US" sz="1400" b="0" i="0" u="none" strike="noStrike" kern="1200" cap="none" spc="0" normalizeH="0" baseline="0" noProof="0" dirty="0">
                <a:ln>
                  <a:noFill/>
                </a:ln>
                <a:solidFill>
                  <a:srgbClr val="292934"/>
                </a:solidFill>
                <a:effectLst/>
                <a:uLnTx/>
                <a:uFillTx/>
                <a:latin typeface="Calibri"/>
                <a:ea typeface="+mn-ea"/>
                <a:cs typeface="Calibri"/>
              </a:rPr>
              <a:t>Notification</a:t>
            </a:r>
          </a:p>
        </p:txBody>
      </p:sp>
      <p:sp>
        <p:nvSpPr>
          <p:cNvPr id="30" name="Title 2"/>
          <p:cNvSpPr>
            <a:spLocks noGrp="1"/>
          </p:cNvSpPr>
          <p:nvPr>
            <p:ph type="title"/>
          </p:nvPr>
        </p:nvSpPr>
        <p:spPr>
          <a:xfrm>
            <a:off x="457200" y="196492"/>
            <a:ext cx="8229600" cy="990600"/>
          </a:xfrm>
        </p:spPr>
        <p:txBody>
          <a:bodyPr>
            <a:normAutofit fontScale="90000"/>
          </a:bodyPr>
          <a:lstStyle/>
          <a:p>
            <a:r>
              <a:rPr lang="en-US" dirty="0"/>
              <a:t>MIDTOWN REDEVELOPMENT PLANS</a:t>
            </a:r>
          </a:p>
        </p:txBody>
      </p:sp>
      <p:sp>
        <p:nvSpPr>
          <p:cNvPr id="31" name="TextBox 30"/>
          <p:cNvSpPr txBox="1"/>
          <p:nvPr/>
        </p:nvSpPr>
        <p:spPr>
          <a:xfrm>
            <a:off x="2263994" y="5710414"/>
            <a:ext cx="1187219" cy="738664"/>
          </a:xfrm>
          <a:prstGeom prst="rect">
            <a:avLst/>
          </a:prstGeom>
          <a:solidFill>
            <a:schemeClr val="accent4">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292934"/>
                </a:solidFill>
                <a:effectLst/>
                <a:uLnTx/>
                <a:uFillTx/>
                <a:latin typeface="Calibri"/>
                <a:ea typeface="+mn-ea"/>
                <a:cs typeface="Calibri"/>
              </a:rPr>
              <a:t>Public Engagement Report</a:t>
            </a:r>
          </a:p>
        </p:txBody>
      </p:sp>
      <p:sp>
        <p:nvSpPr>
          <p:cNvPr id="32" name="TextBox 31"/>
          <p:cNvSpPr txBox="1"/>
          <p:nvPr/>
        </p:nvSpPr>
        <p:spPr>
          <a:xfrm>
            <a:off x="3438168" y="5710414"/>
            <a:ext cx="1245624" cy="738664"/>
          </a:xfrm>
          <a:prstGeom prst="rect">
            <a:avLst/>
          </a:prstGeom>
          <a:solidFill>
            <a:schemeClr val="accent6">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292934"/>
                </a:solidFill>
                <a:latin typeface="Calibri"/>
                <a:cs typeface="Calibri"/>
              </a:rPr>
              <a:t>Draft </a:t>
            </a:r>
            <a:r>
              <a:rPr kumimoji="0" lang="en-US" sz="1400" b="0" i="0" u="none" strike="noStrike" kern="1200" cap="none" spc="0" normalizeH="0" baseline="0" noProof="0" dirty="0">
                <a:ln>
                  <a:noFill/>
                </a:ln>
                <a:solidFill>
                  <a:srgbClr val="292934"/>
                </a:solidFill>
                <a:effectLst/>
                <a:uLnTx/>
                <a:uFillTx/>
                <a:latin typeface="Calibri"/>
                <a:ea typeface="+mn-ea"/>
                <a:cs typeface="Calibri"/>
              </a:rPr>
              <a:t>Plan &amp; Presentations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292934"/>
              </a:solidFill>
              <a:effectLst/>
              <a:uLnTx/>
              <a:uFillTx/>
              <a:latin typeface="Calibri"/>
              <a:ea typeface="+mn-ea"/>
              <a:cs typeface="Calibri"/>
            </a:endParaRPr>
          </a:p>
        </p:txBody>
      </p:sp>
      <p:sp>
        <p:nvSpPr>
          <p:cNvPr id="33" name="TextBox 32"/>
          <p:cNvSpPr txBox="1"/>
          <p:nvPr/>
        </p:nvSpPr>
        <p:spPr>
          <a:xfrm>
            <a:off x="4683792" y="5710414"/>
            <a:ext cx="1463316" cy="738664"/>
          </a:xfrm>
          <a:prstGeom prst="rect">
            <a:avLst/>
          </a:prstGeom>
          <a:solidFill>
            <a:schemeClr val="accent1">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292934"/>
                </a:solidFill>
                <a:effectLst/>
                <a:uLnTx/>
                <a:uFillTx/>
                <a:latin typeface="Calibri"/>
                <a:ea typeface="+mn-ea"/>
                <a:cs typeface="Calibri"/>
              </a:rPr>
              <a:t>Public Hearings &amp; Approvals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292934"/>
              </a:solidFill>
              <a:effectLst/>
              <a:uLnTx/>
              <a:uFillTx/>
              <a:latin typeface="Calibri"/>
              <a:ea typeface="+mn-ea"/>
              <a:cs typeface="Calibri"/>
            </a:endParaRPr>
          </a:p>
        </p:txBody>
      </p:sp>
      <p:sp>
        <p:nvSpPr>
          <p:cNvPr id="2" name="TextBox 1">
            <a:extLst>
              <a:ext uri="{FF2B5EF4-FFF2-40B4-BE49-F238E27FC236}">
                <a16:creationId xmlns:a16="http://schemas.microsoft.com/office/drawing/2014/main" id="{703755F1-4DF3-FD5C-E6C7-3B953FBCCDF8}"/>
              </a:ext>
            </a:extLst>
          </p:cNvPr>
          <p:cNvSpPr txBox="1"/>
          <p:nvPr/>
        </p:nvSpPr>
        <p:spPr>
          <a:xfrm rot="21282558">
            <a:off x="609939" y="2069120"/>
            <a:ext cx="7295915" cy="3693319"/>
          </a:xfrm>
          <a:prstGeom prst="rect">
            <a:avLst/>
          </a:prstGeom>
          <a:solidFill>
            <a:schemeClr val="tx1">
              <a:lumMod val="75000"/>
              <a:lumOff val="25000"/>
            </a:schemeClr>
          </a:solidFill>
        </p:spPr>
        <p:txBody>
          <a:bodyPr wrap="square" rtlCol="0">
            <a:spAutoFit/>
          </a:bodyPr>
          <a:lstStyle/>
          <a:p>
            <a:r>
              <a:rPr lang="en-US" dirty="0">
                <a:solidFill>
                  <a:schemeClr val="bg1"/>
                </a:solidFill>
              </a:rPr>
              <a:t>BUILDS ON MANY YEARS OF PLANNING EFFORTS</a:t>
            </a:r>
          </a:p>
          <a:p>
            <a:endParaRPr lang="en-US" dirty="0">
              <a:solidFill>
                <a:schemeClr val="bg1"/>
              </a:solidFill>
            </a:endParaRPr>
          </a:p>
          <a:p>
            <a:r>
              <a:rPr lang="en-US" dirty="0">
                <a:solidFill>
                  <a:schemeClr val="bg1"/>
                </a:solidFill>
              </a:rPr>
              <a:t>+  2016 MIDTOWN LINC OVERLAY</a:t>
            </a:r>
          </a:p>
          <a:p>
            <a:endParaRPr lang="en-US" dirty="0">
              <a:solidFill>
                <a:schemeClr val="bg1"/>
              </a:solidFill>
            </a:endParaRPr>
          </a:p>
          <a:p>
            <a:r>
              <a:rPr lang="en-US" dirty="0">
                <a:solidFill>
                  <a:schemeClr val="bg1"/>
                </a:solidFill>
              </a:rPr>
              <a:t>+  2018 MIDTOWN CAMPUS PROJECT  - </a:t>
            </a:r>
            <a:r>
              <a:rPr lang="en-US" sz="1200" b="1" dirty="0">
                <a:solidFill>
                  <a:schemeClr val="tx1">
                    <a:lumMod val="75000"/>
                    <a:lumOff val="25000"/>
                  </a:schemeClr>
                </a:solidFill>
                <a:highlight>
                  <a:srgbClr val="FFFF00"/>
                </a:highlight>
              </a:rPr>
              <a:t>MIDTOWN PLANNING GUIDELINES</a:t>
            </a:r>
            <a:r>
              <a:rPr lang="en-US" sz="1200" dirty="0">
                <a:solidFill>
                  <a:schemeClr val="tx1">
                    <a:lumMod val="75000"/>
                    <a:lumOff val="25000"/>
                  </a:schemeClr>
                </a:solidFill>
                <a:highlight>
                  <a:srgbClr val="FFFF00"/>
                </a:highlight>
              </a:rPr>
              <a:t> </a:t>
            </a:r>
          </a:p>
          <a:p>
            <a:endParaRPr lang="en-US" dirty="0">
              <a:solidFill>
                <a:schemeClr val="bg1"/>
              </a:solidFill>
            </a:endParaRPr>
          </a:p>
          <a:p>
            <a:r>
              <a:rPr lang="en-US" dirty="0">
                <a:solidFill>
                  <a:schemeClr val="bg1"/>
                </a:solidFill>
              </a:rPr>
              <a:t>+. 2021 MIDTOWN PLANNING SESSIONS</a:t>
            </a:r>
          </a:p>
          <a:p>
            <a:endParaRPr lang="en-US" dirty="0">
              <a:solidFill>
                <a:schemeClr val="bg1"/>
              </a:solidFill>
            </a:endParaRPr>
          </a:p>
          <a:p>
            <a:r>
              <a:rPr lang="en-US" dirty="0">
                <a:solidFill>
                  <a:schemeClr val="bg1"/>
                </a:solidFill>
              </a:rPr>
              <a:t>+. 2021-2022 MIDTOWN ENGAGEMENT PARTNERS  - </a:t>
            </a:r>
            <a:r>
              <a:rPr lang="en-US" sz="1200" b="1" dirty="0">
                <a:solidFill>
                  <a:schemeClr val="tx1">
                    <a:lumMod val="75000"/>
                    <a:lumOff val="25000"/>
                  </a:schemeClr>
                </a:solidFill>
                <a:highlight>
                  <a:srgbClr val="FFFF00"/>
                </a:highlight>
              </a:rPr>
              <a:t>REPORT</a:t>
            </a:r>
            <a:endParaRPr lang="en-US" sz="1200" dirty="0">
              <a:solidFill>
                <a:schemeClr val="bg1"/>
              </a:solidFill>
            </a:endParaRPr>
          </a:p>
          <a:p>
            <a:endParaRPr lang="en-US" dirty="0">
              <a:solidFill>
                <a:schemeClr val="bg1"/>
              </a:solidFill>
            </a:endParaRPr>
          </a:p>
          <a:p>
            <a:r>
              <a:rPr lang="en-US" dirty="0">
                <a:solidFill>
                  <a:schemeClr val="bg1"/>
                </a:solidFill>
              </a:rPr>
              <a:t>+. Hundreds of emails and calls City receives from civic organizations and residents </a:t>
            </a:r>
          </a:p>
          <a:p>
            <a:endParaRPr lang="en-US" dirty="0">
              <a:solidFill>
                <a:schemeClr val="bg1"/>
              </a:solidFill>
            </a:endParaRPr>
          </a:p>
        </p:txBody>
      </p:sp>
    </p:spTree>
    <p:extLst>
      <p:ext uri="{BB962C8B-B14F-4D97-AF65-F5344CB8AC3E}">
        <p14:creationId xmlns:p14="http://schemas.microsoft.com/office/powerpoint/2010/main" val="908632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4869"/>
            <a:ext cx="8229600" cy="717648"/>
          </a:xfrm>
        </p:spPr>
        <p:txBody>
          <a:bodyPr>
            <a:normAutofit/>
          </a:bodyPr>
          <a:lstStyle/>
          <a:p>
            <a:r>
              <a:rPr lang="en-US" sz="3600" dirty="0"/>
              <a:t>Two Interconnected Plans to be Approved</a:t>
            </a:r>
          </a:p>
        </p:txBody>
      </p:sp>
      <p:sp>
        <p:nvSpPr>
          <p:cNvPr id="4" name="Slide Number Placeholder 3"/>
          <p:cNvSpPr>
            <a:spLocks noGrp="1"/>
          </p:cNvSpPr>
          <p:nvPr>
            <p:ph type="sldNum" sz="quarter" idx="12"/>
          </p:nvPr>
        </p:nvSpPr>
        <p:spPr/>
        <p:txBody>
          <a:bodyPr/>
          <a:lstStyle/>
          <a:p>
            <a:fld id="{93C8517A-5CDD-4BBF-B3D6-ED9E6CC5A972}" type="slidenum">
              <a:rPr lang="en-US" smtClean="0"/>
              <a:pPr/>
              <a:t>5</a:t>
            </a:fld>
            <a:endParaRPr lang="en-US" dirty="0"/>
          </a:p>
        </p:txBody>
      </p:sp>
      <p:sp>
        <p:nvSpPr>
          <p:cNvPr id="6" name="TextBox 5"/>
          <p:cNvSpPr txBox="1"/>
          <p:nvPr/>
        </p:nvSpPr>
        <p:spPr>
          <a:xfrm>
            <a:off x="423340" y="1354680"/>
            <a:ext cx="8195733" cy="1200329"/>
          </a:xfrm>
          <a:prstGeom prst="rect">
            <a:avLst/>
          </a:prstGeom>
          <a:noFill/>
        </p:spPr>
        <p:txBody>
          <a:bodyPr wrap="square" rtlCol="0">
            <a:spAutoFit/>
          </a:bodyPr>
          <a:lstStyle/>
          <a:p>
            <a:r>
              <a:rPr lang="en-US" dirty="0"/>
              <a:t>…the City is leading a team of planning and public engagement consultants to create </a:t>
            </a:r>
            <a:r>
              <a:rPr lang="en-US" b="1" dirty="0"/>
              <a:t>two inter-connected plans</a:t>
            </a:r>
            <a:r>
              <a:rPr lang="en-US" dirty="0"/>
              <a:t> that will be combined to create the Midtown Redevelopment Plan. The Governing Body will vote on these plans.</a:t>
            </a:r>
          </a:p>
          <a:p>
            <a:r>
              <a:rPr lang="en-US" dirty="0"/>
              <a:t> </a:t>
            </a:r>
          </a:p>
        </p:txBody>
      </p:sp>
      <p:sp>
        <p:nvSpPr>
          <p:cNvPr id="7" name="TextBox 6"/>
          <p:cNvSpPr txBox="1"/>
          <p:nvPr/>
        </p:nvSpPr>
        <p:spPr>
          <a:xfrm>
            <a:off x="423340" y="3369733"/>
            <a:ext cx="4673593" cy="2862323"/>
          </a:xfrm>
          <a:prstGeom prst="rect">
            <a:avLst/>
          </a:prstGeom>
          <a:noFill/>
        </p:spPr>
        <p:txBody>
          <a:bodyPr wrap="square" rtlCol="0">
            <a:spAutoFit/>
          </a:bodyPr>
          <a:lstStyle/>
          <a:p>
            <a:pPr marL="342900" indent="-342900">
              <a:buAutoNum type="arabicPeriod"/>
            </a:pPr>
            <a:r>
              <a:rPr lang="en-US" b="1" dirty="0"/>
              <a:t>LAND DEVELOPMENT PLAN</a:t>
            </a:r>
            <a:r>
              <a:rPr lang="en-US" dirty="0"/>
              <a:t>: lays out land uses and infrastructure framework to enable future development and investment.</a:t>
            </a:r>
          </a:p>
          <a:p>
            <a:pPr marL="342900" indent="-342900">
              <a:buAutoNum type="arabicPeriod"/>
            </a:pPr>
            <a:endParaRPr lang="en-US" dirty="0"/>
          </a:p>
          <a:p>
            <a:pPr marL="342900" indent="-342900">
              <a:buAutoNum type="arabicPeriod"/>
            </a:pPr>
            <a:r>
              <a:rPr lang="en-US" b="1" dirty="0"/>
              <a:t>COMMUNITY DEVELOPMENT PLAN</a:t>
            </a:r>
            <a:r>
              <a:rPr lang="en-US" dirty="0"/>
              <a:t>: identifies community goals and benefits that will be delivered as development is implemented.</a:t>
            </a:r>
          </a:p>
          <a:p>
            <a:pPr marL="342900" indent="-342900">
              <a:buAutoNum type="arabicPeriod"/>
            </a:pPr>
            <a:endParaRPr lang="en-US" dirty="0"/>
          </a:p>
        </p:txBody>
      </p:sp>
      <p:sp>
        <p:nvSpPr>
          <p:cNvPr id="9" name="TextBox 8"/>
          <p:cNvSpPr txBox="1"/>
          <p:nvPr/>
        </p:nvSpPr>
        <p:spPr>
          <a:xfrm>
            <a:off x="5232398" y="3265736"/>
            <a:ext cx="3420540" cy="2862322"/>
          </a:xfrm>
          <a:prstGeom prst="rect">
            <a:avLst/>
          </a:prstGeom>
          <a:solidFill>
            <a:schemeClr val="bg1">
              <a:lumMod val="85000"/>
            </a:schemeClr>
          </a:solidFill>
        </p:spPr>
        <p:txBody>
          <a:bodyPr wrap="square" rtlCol="0">
            <a:spAutoFit/>
          </a:bodyPr>
          <a:lstStyle/>
          <a:p>
            <a:endParaRPr lang="en-US" sz="2000" b="1" dirty="0">
              <a:solidFill>
                <a:srgbClr val="D2533C"/>
              </a:solidFill>
            </a:endParaRPr>
          </a:p>
          <a:p>
            <a:r>
              <a:rPr lang="en-US" sz="2000" b="1" dirty="0">
                <a:solidFill>
                  <a:srgbClr val="D2533C"/>
                </a:solidFill>
              </a:rPr>
              <a:t>These inter-connected plans will guide the City and allow for- and non- profit developers to implement development incrementally over time to achieve community goals</a:t>
            </a:r>
          </a:p>
          <a:p>
            <a:endParaRPr lang="en-US" sz="2000" b="1" dirty="0">
              <a:solidFill>
                <a:srgbClr val="D2533C"/>
              </a:solidFill>
            </a:endParaRPr>
          </a:p>
        </p:txBody>
      </p:sp>
    </p:spTree>
    <p:extLst>
      <p:ext uri="{BB962C8B-B14F-4D97-AF65-F5344CB8AC3E}">
        <p14:creationId xmlns:p14="http://schemas.microsoft.com/office/powerpoint/2010/main" val="419582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F7D30-44AD-CF4E-7FF8-9164E392E543}"/>
              </a:ext>
            </a:extLst>
          </p:cNvPr>
          <p:cNvSpPr>
            <a:spLocks noGrp="1"/>
          </p:cNvSpPr>
          <p:nvPr>
            <p:ph type="title"/>
          </p:nvPr>
        </p:nvSpPr>
        <p:spPr>
          <a:xfrm>
            <a:off x="457200" y="286260"/>
            <a:ext cx="8229600" cy="990600"/>
          </a:xfrm>
        </p:spPr>
        <p:txBody>
          <a:bodyPr>
            <a:normAutofit/>
          </a:bodyPr>
          <a:lstStyle/>
          <a:p>
            <a:r>
              <a:rPr lang="en-US" dirty="0"/>
              <a:t>Land Development Plan Update</a:t>
            </a:r>
          </a:p>
        </p:txBody>
      </p:sp>
      <p:sp>
        <p:nvSpPr>
          <p:cNvPr id="4" name="Slide Number Placeholder 3">
            <a:extLst>
              <a:ext uri="{FF2B5EF4-FFF2-40B4-BE49-F238E27FC236}">
                <a16:creationId xmlns:a16="http://schemas.microsoft.com/office/drawing/2014/main" id="{9831BB55-9BF2-6B5C-A310-2D50FDF7EDE4}"/>
              </a:ext>
            </a:extLst>
          </p:cNvPr>
          <p:cNvSpPr>
            <a:spLocks noGrp="1"/>
          </p:cNvSpPr>
          <p:nvPr>
            <p:ph type="sldNum" sz="quarter" idx="12"/>
          </p:nvPr>
        </p:nvSpPr>
        <p:spPr/>
        <p:txBody>
          <a:bodyPr/>
          <a:lstStyle/>
          <a:p>
            <a:fld id="{93C8517A-5CDD-4BBF-B3D6-ED9E6CC5A972}" type="slidenum">
              <a:rPr lang="en-US" smtClean="0"/>
              <a:pPr/>
              <a:t>6</a:t>
            </a:fld>
            <a:endParaRPr lang="en-US"/>
          </a:p>
        </p:txBody>
      </p:sp>
      <p:sp>
        <p:nvSpPr>
          <p:cNvPr id="8" name="TextBox 7">
            <a:extLst>
              <a:ext uri="{FF2B5EF4-FFF2-40B4-BE49-F238E27FC236}">
                <a16:creationId xmlns:a16="http://schemas.microsoft.com/office/drawing/2014/main" id="{595E30B9-B80B-7670-494B-F39F31E94F09}"/>
              </a:ext>
            </a:extLst>
          </p:cNvPr>
          <p:cNvSpPr txBox="1"/>
          <p:nvPr/>
        </p:nvSpPr>
        <p:spPr>
          <a:xfrm>
            <a:off x="494266" y="3727001"/>
            <a:ext cx="184731" cy="369332"/>
          </a:xfrm>
          <a:prstGeom prst="rect">
            <a:avLst/>
          </a:prstGeom>
          <a:solidFill>
            <a:schemeClr val="bg1">
              <a:lumMod val="85000"/>
            </a:schemeClr>
          </a:solidFill>
        </p:spPr>
        <p:txBody>
          <a:bodyPr wrap="none" rtlCol="0">
            <a:spAutoFit/>
          </a:bodyPr>
          <a:lstStyle/>
          <a:p>
            <a:endParaRPr lang="en-US" dirty="0"/>
          </a:p>
        </p:txBody>
      </p:sp>
      <p:sp>
        <p:nvSpPr>
          <p:cNvPr id="9" name="TextBox 8">
            <a:extLst>
              <a:ext uri="{FF2B5EF4-FFF2-40B4-BE49-F238E27FC236}">
                <a16:creationId xmlns:a16="http://schemas.microsoft.com/office/drawing/2014/main" id="{A8FF86EA-D903-381D-CAB3-04F31D5E5938}"/>
              </a:ext>
            </a:extLst>
          </p:cNvPr>
          <p:cNvSpPr txBox="1"/>
          <p:nvPr/>
        </p:nvSpPr>
        <p:spPr>
          <a:xfrm>
            <a:off x="321276" y="1097061"/>
            <a:ext cx="8489092" cy="5940088"/>
          </a:xfrm>
          <a:prstGeom prst="rect">
            <a:avLst/>
          </a:prstGeom>
          <a:solidFill>
            <a:schemeClr val="tx1">
              <a:lumMod val="75000"/>
              <a:lumOff val="25000"/>
            </a:schemeClr>
          </a:solidFill>
        </p:spPr>
        <p:txBody>
          <a:bodyPr wrap="square" rtlCol="0">
            <a:spAutoFit/>
          </a:bodyPr>
          <a:lstStyle/>
          <a:p>
            <a:endParaRPr lang="en-US" sz="2000" b="1" dirty="0">
              <a:solidFill>
                <a:schemeClr val="bg1"/>
              </a:solidFill>
            </a:endParaRPr>
          </a:p>
          <a:p>
            <a:r>
              <a:rPr lang="en-US" sz="2000" b="1" dirty="0">
                <a:solidFill>
                  <a:srgbClr val="D2533C"/>
                </a:solidFill>
                <a:highlight>
                  <a:srgbClr val="FFFF00"/>
                </a:highlight>
              </a:rPr>
              <a:t>JULY 14:</a:t>
            </a:r>
            <a:r>
              <a:rPr lang="en-US" sz="2000" b="1" dirty="0">
                <a:solidFill>
                  <a:schemeClr val="bg1"/>
                </a:solidFill>
              </a:rPr>
              <a:t>	Early Neighborhood Notification (ENN) Meeting</a:t>
            </a:r>
          </a:p>
          <a:p>
            <a:endParaRPr lang="en-US" sz="2000" b="1" dirty="0">
              <a:solidFill>
                <a:schemeClr val="bg1"/>
              </a:solidFill>
            </a:endParaRPr>
          </a:p>
          <a:p>
            <a:endParaRPr lang="en-US" sz="2000" b="1" dirty="0">
              <a:solidFill>
                <a:schemeClr val="bg1"/>
              </a:solidFill>
            </a:endParaRPr>
          </a:p>
          <a:p>
            <a:r>
              <a:rPr lang="en-US" sz="2000" b="1" dirty="0">
                <a:solidFill>
                  <a:srgbClr val="D2533C"/>
                </a:solidFill>
                <a:highlight>
                  <a:srgbClr val="FFFF00"/>
                </a:highlight>
              </a:rPr>
              <a:t>AUGUST 8</a:t>
            </a:r>
            <a:r>
              <a:rPr lang="en-US" sz="2000" b="1" dirty="0">
                <a:solidFill>
                  <a:schemeClr val="bg1"/>
                </a:solidFill>
              </a:rPr>
              <a:t>	ENN Public Questions Answered and Posted</a:t>
            </a:r>
          </a:p>
          <a:p>
            <a:endParaRPr lang="en-US" sz="2000" b="1" dirty="0">
              <a:solidFill>
                <a:schemeClr val="bg1"/>
              </a:solidFill>
            </a:endParaRPr>
          </a:p>
          <a:p>
            <a:endParaRPr lang="en-US" sz="2000" b="1" dirty="0">
              <a:solidFill>
                <a:schemeClr val="bg1"/>
              </a:solidFill>
            </a:endParaRPr>
          </a:p>
          <a:p>
            <a:r>
              <a:rPr lang="en-US" sz="2000" b="1" dirty="0">
                <a:solidFill>
                  <a:srgbClr val="D2533C"/>
                </a:solidFill>
                <a:highlight>
                  <a:srgbClr val="FFFF00"/>
                </a:highlight>
              </a:rPr>
              <a:t>AUGUST 15</a:t>
            </a:r>
            <a:r>
              <a:rPr lang="en-US" sz="2000" b="1" dirty="0">
                <a:solidFill>
                  <a:schemeClr val="bg1"/>
                </a:solidFill>
              </a:rPr>
              <a:t>	Land Development Plan Posted</a:t>
            </a:r>
          </a:p>
          <a:p>
            <a:endParaRPr lang="en-US" sz="2000" b="1" dirty="0">
              <a:solidFill>
                <a:schemeClr val="bg1"/>
              </a:solidFill>
            </a:endParaRPr>
          </a:p>
          <a:p>
            <a:endParaRPr lang="en-US" sz="2000" b="1" dirty="0">
              <a:solidFill>
                <a:schemeClr val="bg1"/>
              </a:solidFill>
            </a:endParaRPr>
          </a:p>
          <a:p>
            <a:r>
              <a:rPr lang="en-US" sz="2000" b="1" dirty="0">
                <a:solidFill>
                  <a:srgbClr val="D2533C"/>
                </a:solidFill>
                <a:highlight>
                  <a:srgbClr val="FFFF00"/>
                </a:highlight>
              </a:rPr>
              <a:t>AUGUST 22</a:t>
            </a:r>
            <a:r>
              <a:rPr lang="en-US" sz="2000" b="1" dirty="0">
                <a:solidFill>
                  <a:schemeClr val="bg1"/>
                </a:solidFill>
              </a:rPr>
              <a:t>	 Land Use Plan Application Due</a:t>
            </a:r>
          </a:p>
          <a:p>
            <a:endParaRPr lang="en-US" sz="2000" b="1" dirty="0">
              <a:solidFill>
                <a:schemeClr val="bg1"/>
              </a:solidFill>
            </a:endParaRPr>
          </a:p>
          <a:p>
            <a:endParaRPr lang="en-US" sz="2000" b="1" dirty="0">
              <a:solidFill>
                <a:schemeClr val="bg1"/>
              </a:solidFill>
            </a:endParaRPr>
          </a:p>
          <a:p>
            <a:r>
              <a:rPr lang="en-US" sz="2000" b="1" dirty="0">
                <a:solidFill>
                  <a:srgbClr val="D2533C"/>
                </a:solidFill>
                <a:highlight>
                  <a:srgbClr val="FFFF00"/>
                </a:highlight>
              </a:rPr>
              <a:t>OCTOBER 6</a:t>
            </a:r>
            <a:r>
              <a:rPr lang="en-US" sz="2000" b="1" dirty="0">
                <a:solidFill>
                  <a:schemeClr val="bg1"/>
                </a:solidFill>
              </a:rPr>
              <a:t>	Planning Commission Hearing</a:t>
            </a:r>
          </a:p>
          <a:p>
            <a:endParaRPr lang="en-US" sz="2000" b="1" dirty="0">
              <a:solidFill>
                <a:schemeClr val="bg1"/>
              </a:solidFill>
            </a:endParaRPr>
          </a:p>
          <a:p>
            <a:endParaRPr lang="en-US" sz="2000" b="1" dirty="0">
              <a:solidFill>
                <a:schemeClr val="bg1"/>
              </a:solidFill>
            </a:endParaRPr>
          </a:p>
          <a:p>
            <a:r>
              <a:rPr lang="en-US" sz="2000" b="1" dirty="0">
                <a:solidFill>
                  <a:srgbClr val="D2533C"/>
                </a:solidFill>
                <a:highlight>
                  <a:srgbClr val="FFFF00"/>
                </a:highlight>
              </a:rPr>
              <a:t>NOVEMBER 9</a:t>
            </a:r>
            <a:r>
              <a:rPr lang="en-US" sz="2000" b="1" dirty="0">
                <a:solidFill>
                  <a:schemeClr val="bg1"/>
                </a:solidFill>
              </a:rPr>
              <a:t>	Governing Body Hearing</a:t>
            </a:r>
          </a:p>
          <a:p>
            <a:r>
              <a:rPr lang="en-US" sz="2000" b="1" dirty="0">
                <a:solidFill>
                  <a:srgbClr val="D2533C"/>
                </a:solidFill>
              </a:rPr>
              <a:t>		</a:t>
            </a:r>
            <a:r>
              <a:rPr lang="en-US" sz="2000" b="1" dirty="0">
                <a:solidFill>
                  <a:srgbClr val="D2533C"/>
                </a:solidFill>
                <a:highlight>
                  <a:srgbClr val="FFFF00"/>
                </a:highlight>
              </a:rPr>
              <a:t>Midtown Redevelopment Plans</a:t>
            </a:r>
            <a:endParaRPr lang="en-US" sz="2000" b="1" dirty="0">
              <a:solidFill>
                <a:schemeClr val="bg1"/>
              </a:solidFill>
            </a:endParaRPr>
          </a:p>
          <a:p>
            <a:endParaRPr lang="en-US" sz="2000" b="1" dirty="0">
              <a:solidFill>
                <a:schemeClr val="bg1"/>
              </a:solidFill>
            </a:endParaRPr>
          </a:p>
        </p:txBody>
      </p:sp>
    </p:spTree>
    <p:extLst>
      <p:ext uri="{BB962C8B-B14F-4D97-AF65-F5344CB8AC3E}">
        <p14:creationId xmlns:p14="http://schemas.microsoft.com/office/powerpoint/2010/main" val="1780647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A44D2-68F2-F383-4289-5D8F10F0728C}"/>
              </a:ext>
            </a:extLst>
          </p:cNvPr>
          <p:cNvSpPr>
            <a:spLocks noGrp="1"/>
          </p:cNvSpPr>
          <p:nvPr>
            <p:ph type="title"/>
          </p:nvPr>
        </p:nvSpPr>
        <p:spPr>
          <a:xfrm>
            <a:off x="457200" y="409830"/>
            <a:ext cx="8229600" cy="990600"/>
          </a:xfrm>
        </p:spPr>
        <p:txBody>
          <a:bodyPr>
            <a:normAutofit/>
          </a:bodyPr>
          <a:lstStyle/>
          <a:p>
            <a:r>
              <a:rPr lang="en-US" dirty="0"/>
              <a:t>Midtown District Master Plan</a:t>
            </a:r>
          </a:p>
        </p:txBody>
      </p:sp>
      <p:sp>
        <p:nvSpPr>
          <p:cNvPr id="4" name="Slide Number Placeholder 3">
            <a:extLst>
              <a:ext uri="{FF2B5EF4-FFF2-40B4-BE49-F238E27FC236}">
                <a16:creationId xmlns:a16="http://schemas.microsoft.com/office/drawing/2014/main" id="{665A5698-19AC-FAAC-1A57-5B71E831A723}"/>
              </a:ext>
            </a:extLst>
          </p:cNvPr>
          <p:cNvSpPr>
            <a:spLocks noGrp="1"/>
          </p:cNvSpPr>
          <p:nvPr>
            <p:ph type="sldNum" sz="quarter" idx="12"/>
          </p:nvPr>
        </p:nvSpPr>
        <p:spPr/>
        <p:txBody>
          <a:bodyPr/>
          <a:lstStyle/>
          <a:p>
            <a:fld id="{93C8517A-5CDD-4BBF-B3D6-ED9E6CC5A972}" type="slidenum">
              <a:rPr lang="en-US" smtClean="0"/>
              <a:pPr/>
              <a:t>7</a:t>
            </a:fld>
            <a:endParaRPr lang="en-US"/>
          </a:p>
        </p:txBody>
      </p:sp>
      <p:pic>
        <p:nvPicPr>
          <p:cNvPr id="9" name="Picture 8">
            <a:extLst>
              <a:ext uri="{FF2B5EF4-FFF2-40B4-BE49-F238E27FC236}">
                <a16:creationId xmlns:a16="http://schemas.microsoft.com/office/drawing/2014/main" id="{FB252741-5A01-6120-1890-2B271C870443}"/>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95412" y="1199183"/>
            <a:ext cx="8377881" cy="5585254"/>
          </a:xfrm>
          <a:prstGeom prst="rect">
            <a:avLst/>
          </a:prstGeom>
        </p:spPr>
      </p:pic>
    </p:spTree>
    <p:extLst>
      <p:ext uri="{BB962C8B-B14F-4D97-AF65-F5344CB8AC3E}">
        <p14:creationId xmlns:p14="http://schemas.microsoft.com/office/powerpoint/2010/main" val="4237028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F7D30-44AD-CF4E-7FF8-9164E392E543}"/>
              </a:ext>
            </a:extLst>
          </p:cNvPr>
          <p:cNvSpPr>
            <a:spLocks noGrp="1"/>
          </p:cNvSpPr>
          <p:nvPr>
            <p:ph type="title"/>
          </p:nvPr>
        </p:nvSpPr>
        <p:spPr>
          <a:xfrm>
            <a:off x="0" y="360402"/>
            <a:ext cx="9144000" cy="990600"/>
          </a:xfrm>
        </p:spPr>
        <p:txBody>
          <a:bodyPr>
            <a:normAutofit fontScale="90000"/>
          </a:bodyPr>
          <a:lstStyle/>
          <a:p>
            <a:r>
              <a:rPr lang="en-US" dirty="0"/>
              <a:t>Land Development Plan: </a:t>
            </a:r>
            <a:r>
              <a:rPr lang="en-US" sz="3600" dirty="0">
                <a:highlight>
                  <a:srgbClr val="FFFF00"/>
                </a:highlight>
              </a:rPr>
              <a:t>Master Plan &amp; Zoning</a:t>
            </a:r>
          </a:p>
        </p:txBody>
      </p:sp>
      <p:sp>
        <p:nvSpPr>
          <p:cNvPr id="4" name="Slide Number Placeholder 3">
            <a:extLst>
              <a:ext uri="{FF2B5EF4-FFF2-40B4-BE49-F238E27FC236}">
                <a16:creationId xmlns:a16="http://schemas.microsoft.com/office/drawing/2014/main" id="{9831BB55-9BF2-6B5C-A310-2D50FDF7EDE4}"/>
              </a:ext>
            </a:extLst>
          </p:cNvPr>
          <p:cNvSpPr>
            <a:spLocks noGrp="1"/>
          </p:cNvSpPr>
          <p:nvPr>
            <p:ph type="sldNum" sz="quarter" idx="12"/>
          </p:nvPr>
        </p:nvSpPr>
        <p:spPr/>
        <p:txBody>
          <a:bodyPr/>
          <a:lstStyle/>
          <a:p>
            <a:fld id="{93C8517A-5CDD-4BBF-B3D6-ED9E6CC5A972}" type="slidenum">
              <a:rPr lang="en-US" smtClean="0"/>
              <a:pPr/>
              <a:t>8</a:t>
            </a:fld>
            <a:endParaRPr lang="en-US"/>
          </a:p>
        </p:txBody>
      </p:sp>
      <p:sp>
        <p:nvSpPr>
          <p:cNvPr id="6" name="TextBox 5">
            <a:extLst>
              <a:ext uri="{FF2B5EF4-FFF2-40B4-BE49-F238E27FC236}">
                <a16:creationId xmlns:a16="http://schemas.microsoft.com/office/drawing/2014/main" id="{D7D5FF9C-F8F2-B026-EBB1-5DF6ECF9B643}"/>
              </a:ext>
            </a:extLst>
          </p:cNvPr>
          <p:cNvSpPr txBox="1"/>
          <p:nvPr/>
        </p:nvSpPr>
        <p:spPr>
          <a:xfrm>
            <a:off x="4188936" y="1396309"/>
            <a:ext cx="4448435" cy="5478423"/>
          </a:xfrm>
          <a:prstGeom prst="rect">
            <a:avLst/>
          </a:prstGeom>
          <a:noFill/>
          <a:ln w="12700">
            <a:solidFill>
              <a:schemeClr val="tx1"/>
            </a:solidFill>
          </a:ln>
        </p:spPr>
        <p:txBody>
          <a:bodyPr wrap="square" rtlCol="0">
            <a:spAutoFit/>
          </a:bodyPr>
          <a:lstStyle/>
          <a:p>
            <a:r>
              <a:rPr lang="en-US" b="1" dirty="0"/>
              <a:t>Master Plan</a:t>
            </a:r>
          </a:p>
          <a:p>
            <a:endParaRPr lang="en-US" sz="1750" dirty="0"/>
          </a:p>
          <a:p>
            <a:r>
              <a:rPr lang="en-US" sz="1750" dirty="0"/>
              <a:t>Creates the network of streets and blocks where development is allowed to occur, as well as open space for recreation and green infrastructure.</a:t>
            </a:r>
          </a:p>
          <a:p>
            <a:endParaRPr lang="en-US" sz="1750" dirty="0"/>
          </a:p>
          <a:p>
            <a:r>
              <a:rPr lang="en-US" sz="1750" dirty="0"/>
              <a:t>Parcels and blocks may be disposed of for master developers, as well as small- and medium- sized development firms can participate in the development of Midtown</a:t>
            </a:r>
          </a:p>
          <a:p>
            <a:endParaRPr lang="en-US" sz="1750" dirty="0"/>
          </a:p>
          <a:p>
            <a:r>
              <a:rPr lang="en-US" sz="1750" dirty="0"/>
              <a:t>Establishes design guidelines to create a cohesive sense of place unique to the center of Santa Fe.</a:t>
            </a:r>
          </a:p>
          <a:p>
            <a:endParaRPr lang="en-US" sz="1750" dirty="0"/>
          </a:p>
          <a:p>
            <a:r>
              <a:rPr lang="en-US" sz="1750" dirty="0"/>
              <a:t>Provides a framework where primary uses may be developed – residential, office, educational, retail, film.</a:t>
            </a:r>
          </a:p>
          <a:p>
            <a:endParaRPr lang="en-US" sz="1750" dirty="0"/>
          </a:p>
        </p:txBody>
      </p:sp>
      <p:sp>
        <p:nvSpPr>
          <p:cNvPr id="8" name="TextBox 7">
            <a:extLst>
              <a:ext uri="{FF2B5EF4-FFF2-40B4-BE49-F238E27FC236}">
                <a16:creationId xmlns:a16="http://schemas.microsoft.com/office/drawing/2014/main" id="{595E30B9-B80B-7670-494B-F39F31E94F09}"/>
              </a:ext>
            </a:extLst>
          </p:cNvPr>
          <p:cNvSpPr txBox="1"/>
          <p:nvPr/>
        </p:nvSpPr>
        <p:spPr>
          <a:xfrm>
            <a:off x="506629" y="1383952"/>
            <a:ext cx="3249826" cy="5355312"/>
          </a:xfrm>
          <a:prstGeom prst="rect">
            <a:avLst/>
          </a:prstGeom>
          <a:solidFill>
            <a:schemeClr val="tx1">
              <a:lumMod val="75000"/>
              <a:lumOff val="25000"/>
            </a:schemeClr>
          </a:solidFill>
        </p:spPr>
        <p:txBody>
          <a:bodyPr wrap="square" rtlCol="0">
            <a:spAutoFit/>
          </a:bodyPr>
          <a:lstStyle/>
          <a:p>
            <a:r>
              <a:rPr lang="en-US" b="1" dirty="0">
                <a:solidFill>
                  <a:schemeClr val="bg1"/>
                </a:solidFill>
              </a:rPr>
              <a:t>Why? </a:t>
            </a:r>
            <a:r>
              <a:rPr lang="en-US" b="1" dirty="0">
                <a:solidFill>
                  <a:srgbClr val="D2533C"/>
                </a:solidFill>
                <a:highlight>
                  <a:srgbClr val="FFFF00"/>
                </a:highlight>
              </a:rPr>
              <a:t>It regulates land uses</a:t>
            </a:r>
          </a:p>
          <a:p>
            <a:endParaRPr lang="en-US" dirty="0">
              <a:solidFill>
                <a:schemeClr val="bg1"/>
              </a:solidFill>
            </a:endParaRPr>
          </a:p>
          <a:p>
            <a:r>
              <a:rPr lang="en-US" dirty="0">
                <a:solidFill>
                  <a:schemeClr val="bg1"/>
                </a:solidFill>
              </a:rPr>
              <a:t>Master Plan is necessary to create the framework for development to occur within streets, blocks, parcels, along with the infrastructure to support the  redevelopment of the site.</a:t>
            </a:r>
          </a:p>
          <a:p>
            <a:endParaRPr lang="en-US" dirty="0">
              <a:solidFill>
                <a:schemeClr val="bg1"/>
              </a:solidFill>
            </a:endParaRPr>
          </a:p>
          <a:p>
            <a:r>
              <a:rPr lang="en-US" dirty="0">
                <a:solidFill>
                  <a:schemeClr val="bg1"/>
                </a:solidFill>
              </a:rPr>
              <a:t>Midtown Master Plan is not prescriptive and allows for the flexibility for incremental so that the City and public can respond to  development markets and public policy as the site is developed over time.</a:t>
            </a:r>
          </a:p>
          <a:p>
            <a:endParaRPr lang="en-US" dirty="0">
              <a:solidFill>
                <a:schemeClr val="bg1"/>
              </a:solidFill>
            </a:endParaRPr>
          </a:p>
        </p:txBody>
      </p:sp>
    </p:spTree>
    <p:extLst>
      <p:ext uri="{BB962C8B-B14F-4D97-AF65-F5344CB8AC3E}">
        <p14:creationId xmlns:p14="http://schemas.microsoft.com/office/powerpoint/2010/main" val="2190060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F7D30-44AD-CF4E-7FF8-9164E392E543}"/>
              </a:ext>
            </a:extLst>
          </p:cNvPr>
          <p:cNvSpPr>
            <a:spLocks noGrp="1"/>
          </p:cNvSpPr>
          <p:nvPr>
            <p:ph type="title"/>
          </p:nvPr>
        </p:nvSpPr>
        <p:spPr>
          <a:xfrm>
            <a:off x="457200" y="459258"/>
            <a:ext cx="8229600" cy="990600"/>
          </a:xfrm>
        </p:spPr>
        <p:txBody>
          <a:bodyPr>
            <a:normAutofit/>
          </a:bodyPr>
          <a:lstStyle/>
          <a:p>
            <a:r>
              <a:rPr lang="en-US" dirty="0"/>
              <a:t>Community Development Plan</a:t>
            </a:r>
          </a:p>
        </p:txBody>
      </p:sp>
      <p:sp>
        <p:nvSpPr>
          <p:cNvPr id="4" name="Slide Number Placeholder 3">
            <a:extLst>
              <a:ext uri="{FF2B5EF4-FFF2-40B4-BE49-F238E27FC236}">
                <a16:creationId xmlns:a16="http://schemas.microsoft.com/office/drawing/2014/main" id="{9831BB55-9BF2-6B5C-A310-2D50FDF7EDE4}"/>
              </a:ext>
            </a:extLst>
          </p:cNvPr>
          <p:cNvSpPr>
            <a:spLocks noGrp="1"/>
          </p:cNvSpPr>
          <p:nvPr>
            <p:ph type="sldNum" sz="quarter" idx="12"/>
          </p:nvPr>
        </p:nvSpPr>
        <p:spPr/>
        <p:txBody>
          <a:bodyPr/>
          <a:lstStyle/>
          <a:p>
            <a:fld id="{93C8517A-5CDD-4BBF-B3D6-ED9E6CC5A972}" type="slidenum">
              <a:rPr lang="en-US" smtClean="0"/>
              <a:pPr/>
              <a:t>9</a:t>
            </a:fld>
            <a:endParaRPr lang="en-US"/>
          </a:p>
        </p:txBody>
      </p:sp>
      <p:sp>
        <p:nvSpPr>
          <p:cNvPr id="6" name="TextBox 5">
            <a:extLst>
              <a:ext uri="{FF2B5EF4-FFF2-40B4-BE49-F238E27FC236}">
                <a16:creationId xmlns:a16="http://schemas.microsoft.com/office/drawing/2014/main" id="{D7D5FF9C-F8F2-B026-EBB1-5DF6ECF9B643}"/>
              </a:ext>
            </a:extLst>
          </p:cNvPr>
          <p:cNvSpPr txBox="1"/>
          <p:nvPr/>
        </p:nvSpPr>
        <p:spPr>
          <a:xfrm>
            <a:off x="4188935" y="1396309"/>
            <a:ext cx="4547293" cy="4801314"/>
          </a:xfrm>
          <a:prstGeom prst="rect">
            <a:avLst/>
          </a:prstGeom>
          <a:noFill/>
          <a:ln w="12700">
            <a:solidFill>
              <a:schemeClr val="tx1"/>
            </a:solidFill>
          </a:ln>
        </p:spPr>
        <p:txBody>
          <a:bodyPr wrap="square" rtlCol="0">
            <a:spAutoFit/>
          </a:bodyPr>
          <a:lstStyle/>
          <a:p>
            <a:r>
              <a:rPr lang="en-US" b="1" dirty="0"/>
              <a:t>Sustainable and Equitable Development</a:t>
            </a:r>
          </a:p>
          <a:p>
            <a:endParaRPr lang="en-US" sz="1600" dirty="0"/>
          </a:p>
          <a:p>
            <a:r>
              <a:rPr lang="en-US" sz="1600" dirty="0"/>
              <a:t>Four Pillars of Sustainable Development</a:t>
            </a:r>
          </a:p>
          <a:p>
            <a:pPr marL="742950" lvl="1" indent="-285750">
              <a:buFont typeface="Arial" panose="020B0604020202020204" pitchFamily="34" charset="0"/>
              <a:buChar char="•"/>
            </a:pPr>
            <a:r>
              <a:rPr lang="en-US" sz="1600" b="1" dirty="0">
                <a:solidFill>
                  <a:srgbClr val="D2533C"/>
                </a:solidFill>
                <a:highlight>
                  <a:srgbClr val="FFFF00"/>
                </a:highlight>
              </a:rPr>
              <a:t>Equity</a:t>
            </a:r>
          </a:p>
          <a:p>
            <a:pPr marL="742950" lvl="1" indent="-285750">
              <a:buFont typeface="Arial" panose="020B0604020202020204" pitchFamily="34" charset="0"/>
              <a:buChar char="•"/>
            </a:pPr>
            <a:r>
              <a:rPr lang="en-US" sz="1600" b="1" dirty="0">
                <a:solidFill>
                  <a:srgbClr val="D2533C"/>
                </a:solidFill>
                <a:highlight>
                  <a:srgbClr val="FFFF00"/>
                </a:highlight>
              </a:rPr>
              <a:t>Environment</a:t>
            </a:r>
          </a:p>
          <a:p>
            <a:pPr marL="742950" lvl="1" indent="-285750">
              <a:buFont typeface="Arial" panose="020B0604020202020204" pitchFamily="34" charset="0"/>
              <a:buChar char="•"/>
            </a:pPr>
            <a:r>
              <a:rPr lang="en-US" sz="1600" b="1" dirty="0">
                <a:solidFill>
                  <a:srgbClr val="D2533C"/>
                </a:solidFill>
                <a:highlight>
                  <a:srgbClr val="FFFF00"/>
                </a:highlight>
              </a:rPr>
              <a:t>Economic</a:t>
            </a:r>
          </a:p>
          <a:p>
            <a:pPr marL="742950" lvl="1" indent="-285750">
              <a:buFont typeface="Arial" panose="020B0604020202020204" pitchFamily="34" charset="0"/>
              <a:buChar char="•"/>
            </a:pPr>
            <a:r>
              <a:rPr lang="en-US" sz="1600" b="1" dirty="0">
                <a:solidFill>
                  <a:srgbClr val="D2533C"/>
                </a:solidFill>
                <a:highlight>
                  <a:srgbClr val="FFFF00"/>
                </a:highlight>
              </a:rPr>
              <a:t>Culture</a:t>
            </a:r>
          </a:p>
          <a:p>
            <a:endParaRPr lang="en-US" sz="1600" dirty="0"/>
          </a:p>
          <a:p>
            <a:r>
              <a:rPr lang="en-US" sz="1600" dirty="0"/>
              <a:t>Requirements and priorities for development will be established in the Community Development Plan and will be incorporated in RFPs as land and buildings are sold or leased.</a:t>
            </a:r>
          </a:p>
          <a:p>
            <a:endParaRPr lang="en-US" sz="1600" dirty="0"/>
          </a:p>
          <a:p>
            <a:r>
              <a:rPr lang="en-US" sz="1600" dirty="0"/>
              <a:t>Developers and Owners will be required to adhere to policies set forth in the Community Development Plan through Development and Disposition Agreements.</a:t>
            </a:r>
          </a:p>
          <a:p>
            <a:endParaRPr lang="en-US" sz="1600" dirty="0"/>
          </a:p>
          <a:p>
            <a:endParaRPr lang="en-US" sz="1600" dirty="0"/>
          </a:p>
        </p:txBody>
      </p:sp>
      <p:sp>
        <p:nvSpPr>
          <p:cNvPr id="8" name="TextBox 7">
            <a:extLst>
              <a:ext uri="{FF2B5EF4-FFF2-40B4-BE49-F238E27FC236}">
                <a16:creationId xmlns:a16="http://schemas.microsoft.com/office/drawing/2014/main" id="{595E30B9-B80B-7670-494B-F39F31E94F09}"/>
              </a:ext>
            </a:extLst>
          </p:cNvPr>
          <p:cNvSpPr txBox="1"/>
          <p:nvPr/>
        </p:nvSpPr>
        <p:spPr>
          <a:xfrm>
            <a:off x="506629" y="1383952"/>
            <a:ext cx="3249826" cy="5355312"/>
          </a:xfrm>
          <a:prstGeom prst="rect">
            <a:avLst/>
          </a:prstGeom>
          <a:solidFill>
            <a:schemeClr val="tx1">
              <a:lumMod val="75000"/>
              <a:lumOff val="25000"/>
            </a:schemeClr>
          </a:solidFill>
        </p:spPr>
        <p:txBody>
          <a:bodyPr wrap="square" rtlCol="0">
            <a:spAutoFit/>
          </a:bodyPr>
          <a:lstStyle/>
          <a:p>
            <a:r>
              <a:rPr lang="en-US" b="1" dirty="0">
                <a:solidFill>
                  <a:schemeClr val="bg1"/>
                </a:solidFill>
              </a:rPr>
              <a:t>Why? </a:t>
            </a:r>
            <a:r>
              <a:rPr lang="en-US" b="1" dirty="0">
                <a:solidFill>
                  <a:srgbClr val="D2533C"/>
                </a:solidFill>
                <a:highlight>
                  <a:srgbClr val="FFFF00"/>
                </a:highlight>
              </a:rPr>
              <a:t>It establishes policy</a:t>
            </a:r>
          </a:p>
          <a:p>
            <a:endParaRPr lang="en-US" dirty="0">
              <a:solidFill>
                <a:schemeClr val="bg1"/>
              </a:solidFill>
            </a:endParaRPr>
          </a:p>
          <a:p>
            <a:r>
              <a:rPr lang="en-US" dirty="0">
                <a:solidFill>
                  <a:schemeClr val="bg1"/>
                </a:solidFill>
              </a:rPr>
              <a:t>Through the public engagement effort, people envisioned more than land use goals and design standards for the redevelopment of Midtown. </a:t>
            </a:r>
          </a:p>
          <a:p>
            <a:endParaRPr lang="en-US" dirty="0">
              <a:solidFill>
                <a:schemeClr val="bg1"/>
              </a:solidFill>
            </a:endParaRPr>
          </a:p>
          <a:p>
            <a:r>
              <a:rPr lang="en-US" dirty="0">
                <a:solidFill>
                  <a:schemeClr val="bg1"/>
                </a:solidFill>
              </a:rPr>
              <a:t>People voiced community and public objectives for the redevelopment of Midtown.</a:t>
            </a:r>
          </a:p>
          <a:p>
            <a:endParaRPr lang="en-US" dirty="0">
              <a:solidFill>
                <a:schemeClr val="bg1"/>
              </a:solidFill>
            </a:endParaRPr>
          </a:p>
          <a:p>
            <a:r>
              <a:rPr lang="en-US" dirty="0">
                <a:solidFill>
                  <a:schemeClr val="bg1"/>
                </a:solidFill>
              </a:rPr>
              <a:t>The Midtown Community Development Plan puts policy into action as development plans are implemented.</a:t>
            </a:r>
          </a:p>
          <a:p>
            <a:endParaRPr lang="en-US"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19096130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14999</TotalTime>
  <Words>1579</Words>
  <Application>Microsoft Macintosh PowerPoint</Application>
  <PresentationFormat>On-screen Show (4:3)</PresentationFormat>
  <Paragraphs>343</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Clarity</vt:lpstr>
      <vt:lpstr>PowerPoint Presentation</vt:lpstr>
      <vt:lpstr>PLANNING &amp; PREDEVELOPMENT  ACTIONS</vt:lpstr>
      <vt:lpstr>MIDTOWN REDEVELOPMENT PLANS</vt:lpstr>
      <vt:lpstr>MIDTOWN REDEVELOPMENT PLANS</vt:lpstr>
      <vt:lpstr>Two Interconnected Plans to be Approved</vt:lpstr>
      <vt:lpstr>Land Development Plan Update</vt:lpstr>
      <vt:lpstr>Midtown District Master Plan</vt:lpstr>
      <vt:lpstr>Land Development Plan: Master Plan &amp; Zoning</vt:lpstr>
      <vt:lpstr>Community Development Plan</vt:lpstr>
      <vt:lpstr>Community Development Plan</vt:lpstr>
      <vt:lpstr>Community Development Plan</vt:lpstr>
      <vt:lpstr>Community Development Plan</vt:lpstr>
      <vt:lpstr>Community Development Plan</vt:lpstr>
      <vt:lpstr>Community Development Plan</vt:lpstr>
      <vt:lpstr>Community Development Plan</vt:lpstr>
      <vt:lpstr>Community Development Plan</vt:lpstr>
      <vt:lpstr>Community Development Plan Update</vt:lpstr>
      <vt:lpstr>Public Engagement Reports supported by the City of Santa Fe </vt:lpstr>
      <vt:lpstr>MIDTOWN SANTA FE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MIDTOWN SANTA FE</dc:title>
  <dc:creator>Daniel Hernandez</dc:creator>
  <cp:lastModifiedBy>Daniel Hernandez</cp:lastModifiedBy>
  <cp:revision>653</cp:revision>
  <dcterms:created xsi:type="dcterms:W3CDTF">2021-02-05T22:41:32Z</dcterms:created>
  <dcterms:modified xsi:type="dcterms:W3CDTF">2022-08-15T23:56:38Z</dcterms:modified>
</cp:coreProperties>
</file>